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169" r:id="rId1"/>
  </p:sldMasterIdLst>
  <p:notesMasterIdLst>
    <p:notesMasterId r:id="rId21"/>
  </p:notesMasterIdLst>
  <p:sldIdLst>
    <p:sldId id="302" r:id="rId2"/>
    <p:sldId id="257" r:id="rId3"/>
    <p:sldId id="303" r:id="rId4"/>
    <p:sldId id="266" r:id="rId5"/>
    <p:sldId id="270" r:id="rId6"/>
    <p:sldId id="324" r:id="rId7"/>
    <p:sldId id="273" r:id="rId8"/>
    <p:sldId id="275" r:id="rId9"/>
    <p:sldId id="307" r:id="rId10"/>
    <p:sldId id="308" r:id="rId11"/>
    <p:sldId id="309" r:id="rId12"/>
    <p:sldId id="318" r:id="rId13"/>
    <p:sldId id="281" r:id="rId14"/>
    <p:sldId id="319" r:id="rId15"/>
    <p:sldId id="276" r:id="rId16"/>
    <p:sldId id="284" r:id="rId17"/>
    <p:sldId id="277" r:id="rId18"/>
    <p:sldId id="300" r:id="rId19"/>
    <p:sldId id="301" r:id="rId20"/>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Times New Roman" pitchFamily="18" charset="0"/>
        <a:ea typeface="+mn-ea"/>
        <a:cs typeface="+mn-cs"/>
      </a:defRPr>
    </a:lvl1pPr>
    <a:lvl2pPr marL="457200" algn="ctr" rtl="0" fontAlgn="base">
      <a:spcBef>
        <a:spcPct val="0"/>
      </a:spcBef>
      <a:spcAft>
        <a:spcPct val="0"/>
      </a:spcAft>
      <a:defRPr sz="2400" kern="1200">
        <a:solidFill>
          <a:schemeClr val="tx1"/>
        </a:solidFill>
        <a:latin typeface="Times New Roman" pitchFamily="18" charset="0"/>
        <a:ea typeface="+mn-ea"/>
        <a:cs typeface="+mn-cs"/>
      </a:defRPr>
    </a:lvl2pPr>
    <a:lvl3pPr marL="914400" algn="ctr" rtl="0" fontAlgn="base">
      <a:spcBef>
        <a:spcPct val="0"/>
      </a:spcBef>
      <a:spcAft>
        <a:spcPct val="0"/>
      </a:spcAft>
      <a:defRPr sz="2400" kern="1200">
        <a:solidFill>
          <a:schemeClr val="tx1"/>
        </a:solidFill>
        <a:latin typeface="Times New Roman" pitchFamily="18" charset="0"/>
        <a:ea typeface="+mn-ea"/>
        <a:cs typeface="+mn-cs"/>
      </a:defRPr>
    </a:lvl3pPr>
    <a:lvl4pPr marL="1371600" algn="ctr" rtl="0" fontAlgn="base">
      <a:spcBef>
        <a:spcPct val="0"/>
      </a:spcBef>
      <a:spcAft>
        <a:spcPct val="0"/>
      </a:spcAft>
      <a:defRPr sz="2400" kern="1200">
        <a:solidFill>
          <a:schemeClr val="tx1"/>
        </a:solidFill>
        <a:latin typeface="Times New Roman" pitchFamily="18" charset="0"/>
        <a:ea typeface="+mn-ea"/>
        <a:cs typeface="+mn-cs"/>
      </a:defRPr>
    </a:lvl4pPr>
    <a:lvl5pPr marL="1828800" algn="ctr"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6A90"/>
    <a:srgbClr val="333364"/>
    <a:srgbClr val="F1956B"/>
    <a:srgbClr val="E8602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43" autoAdjust="0"/>
    <p:restoredTop sz="96387" autoAdjust="0"/>
  </p:normalViewPr>
  <p:slideViewPr>
    <p:cSldViewPr>
      <p:cViewPr varScale="1">
        <p:scale>
          <a:sx n="113" d="100"/>
          <a:sy n="113" d="100"/>
        </p:scale>
        <p:origin x="-1626" y="-9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p>
        </p:txBody>
      </p:sp>
      <p:sp>
        <p:nvSpPr>
          <p:cNvPr id="9523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523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p>
        </p:txBody>
      </p:sp>
      <p:sp>
        <p:nvSpPr>
          <p:cNvPr id="9523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93F5CF3A-CBC0-442F-9625-8B8A69FE9CC0}" type="slidenum">
              <a:rPr lang="en-US"/>
              <a:pPr>
                <a:defRPr/>
              </a:pPr>
              <a:t>‹#›</a:t>
            </a:fld>
            <a:endParaRPr lang="en-US"/>
          </a:p>
        </p:txBody>
      </p:sp>
    </p:spTree>
    <p:extLst>
      <p:ext uri="{BB962C8B-B14F-4D97-AF65-F5344CB8AC3E}">
        <p14:creationId xmlns:p14="http://schemas.microsoft.com/office/powerpoint/2010/main" val="10753961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22BBEEE3-088D-4B5C-A123-BB7F4D055C24}" type="slidenum">
              <a:rPr lang="en-US" altLang="en-US" sz="1200" smtClean="0">
                <a:latin typeface="Arial" charset="0"/>
              </a:rPr>
              <a:pPr eaLnBrk="1" hangingPunct="1"/>
              <a:t>1</a:t>
            </a:fld>
            <a:endParaRPr lang="en-US" altLang="en-US" sz="1200" smtClean="0">
              <a:latin typeface="Arial"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6C3E1C8F-5F35-43F2-9003-FB8A131026D2}" type="slidenum">
              <a:rPr lang="en-US" altLang="en-US" sz="1200" smtClean="0">
                <a:latin typeface="Arial" charset="0"/>
              </a:rPr>
              <a:pPr eaLnBrk="1" hangingPunct="1"/>
              <a:t>10</a:t>
            </a:fld>
            <a:endParaRPr lang="en-US" altLang="en-US" sz="1200" smtClean="0">
              <a:latin typeface="Arial"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B1884DE-6B95-4914-ACDF-AB452C71B509}" type="slidenum">
              <a:rPr lang="en-US" altLang="en-US" sz="1200" smtClean="0">
                <a:latin typeface="Arial" charset="0"/>
              </a:rPr>
              <a:pPr eaLnBrk="1" hangingPunct="1"/>
              <a:t>11</a:t>
            </a:fld>
            <a:endParaRPr lang="en-US" altLang="en-US" sz="1200" smtClean="0">
              <a:latin typeface="Arial" charset="0"/>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E2C601E-33A4-4FB4-B098-7ECE51BAEEA8}" type="slidenum">
              <a:rPr lang="en-US" altLang="en-US" sz="1200" smtClean="0">
                <a:latin typeface="Arial" charset="0"/>
              </a:rPr>
              <a:pPr eaLnBrk="1" hangingPunct="1"/>
              <a:t>12</a:t>
            </a:fld>
            <a:endParaRPr lang="en-US" altLang="en-US" sz="1200" smtClean="0">
              <a:latin typeface="Arial"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63C5699-E800-4B4A-914F-400EF2637D2A}" type="slidenum">
              <a:rPr lang="en-US" altLang="en-US" sz="1200" smtClean="0">
                <a:latin typeface="Arial" charset="0"/>
              </a:rPr>
              <a:pPr eaLnBrk="1" hangingPunct="1"/>
              <a:t>13</a:t>
            </a:fld>
            <a:endParaRPr lang="en-US" altLang="en-US" sz="1200" smtClean="0">
              <a:latin typeface="Arial" charset="0"/>
            </a:endParaRPr>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FF76FFF5-806A-4609-B037-29B096CCB305}" type="slidenum">
              <a:rPr lang="en-US" altLang="en-US" sz="1200" smtClean="0">
                <a:latin typeface="Arial" charset="0"/>
              </a:rPr>
              <a:pPr eaLnBrk="1" hangingPunct="1"/>
              <a:t>14</a:t>
            </a:fld>
            <a:endParaRPr lang="en-US" altLang="en-US" sz="1200" smtClean="0">
              <a:latin typeface="Arial"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664E962-1FEF-43EF-8E1E-A4D9E142CAE2}" type="slidenum">
              <a:rPr lang="en-US" altLang="en-US" sz="1200" smtClean="0">
                <a:latin typeface="Arial" charset="0"/>
              </a:rPr>
              <a:pPr eaLnBrk="1" hangingPunct="1"/>
              <a:t>15</a:t>
            </a:fld>
            <a:endParaRPr lang="en-US" altLang="en-US" sz="1200" smtClean="0">
              <a:latin typeface="Arial"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F902CF3-8275-41D4-89B0-60D2359C95F2}" type="slidenum">
              <a:rPr lang="en-US" altLang="en-US" sz="1200" smtClean="0">
                <a:latin typeface="Arial" charset="0"/>
              </a:rPr>
              <a:pPr eaLnBrk="1" hangingPunct="1"/>
              <a:t>16</a:t>
            </a:fld>
            <a:endParaRPr lang="en-US" altLang="en-US" sz="1200" smtClean="0">
              <a:latin typeface="Arial"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FBFE971-338E-4DE9-A9EA-B46A1141B948}" type="slidenum">
              <a:rPr lang="en-US" altLang="en-US" sz="1200" smtClean="0">
                <a:latin typeface="Arial" charset="0"/>
              </a:rPr>
              <a:pPr eaLnBrk="1" hangingPunct="1"/>
              <a:t>17</a:t>
            </a:fld>
            <a:endParaRPr lang="en-US" altLang="en-US" sz="1200" smtClean="0">
              <a:latin typeface="Arial" charset="0"/>
            </a:endParaRPr>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E0C9F46-B5A5-43C3-9A39-E628FBA6C9E5}" type="slidenum">
              <a:rPr lang="en-US" altLang="en-US" sz="1200" smtClean="0">
                <a:latin typeface="Arial" charset="0"/>
              </a:rPr>
              <a:pPr eaLnBrk="1" hangingPunct="1"/>
              <a:t>18</a:t>
            </a:fld>
            <a:endParaRPr lang="en-US" altLang="en-US" sz="1200" smtClean="0">
              <a:latin typeface="Arial"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414D8499-837C-45DA-A894-48A3195F7196}" type="slidenum">
              <a:rPr lang="en-US" altLang="en-US" sz="1200" smtClean="0">
                <a:latin typeface="Arial" charset="0"/>
              </a:rPr>
              <a:pPr eaLnBrk="1" hangingPunct="1"/>
              <a:t>19</a:t>
            </a:fld>
            <a:endParaRPr lang="en-US" altLang="en-US" sz="1200" smtClean="0">
              <a:latin typeface="Arial" charset="0"/>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A92E5441-9991-43C9-ADF0-CB8FD955073A}" type="slidenum">
              <a:rPr lang="en-US" altLang="en-US" sz="1200" smtClean="0">
                <a:latin typeface="Arial" charset="0"/>
              </a:rPr>
              <a:pPr eaLnBrk="1" hangingPunct="1"/>
              <a:t>2</a:t>
            </a:fld>
            <a:endParaRPr lang="en-US" altLang="en-US" sz="1200" smtClean="0">
              <a:latin typeface="Arial"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61F8437D-ECCD-4B5D-80A3-604977284E8D}" type="slidenum">
              <a:rPr lang="en-US" altLang="en-US" sz="1200" smtClean="0">
                <a:latin typeface="Arial" charset="0"/>
              </a:rPr>
              <a:pPr eaLnBrk="1" hangingPunct="1"/>
              <a:t>3</a:t>
            </a:fld>
            <a:endParaRPr lang="en-US" altLang="en-US" sz="1200" smtClean="0">
              <a:latin typeface="Arial"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E0C03C8A-7A9F-4FD1-8990-F49DB2C9DADE}" type="slidenum">
              <a:rPr lang="en-US" altLang="en-US" sz="1200" smtClean="0">
                <a:latin typeface="Arial" charset="0"/>
              </a:rPr>
              <a:pPr eaLnBrk="1" hangingPunct="1"/>
              <a:t>4</a:t>
            </a:fld>
            <a:endParaRPr lang="en-US" altLang="en-US" sz="1200" smtClean="0">
              <a:latin typeface="Arial"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9B730ED3-962D-49C9-974A-648729BE8639}" type="slidenum">
              <a:rPr lang="en-US" altLang="en-US" sz="1200" smtClean="0">
                <a:latin typeface="Arial" charset="0"/>
              </a:rPr>
              <a:pPr eaLnBrk="1" hangingPunct="1"/>
              <a:t>5</a:t>
            </a:fld>
            <a:endParaRPr lang="en-US" altLang="en-US" sz="1200" smtClean="0">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1F0742DC-C67C-4DC0-A98E-4A4172ADC91B}" type="slidenum">
              <a:rPr lang="en-US" altLang="en-US" sz="1200" smtClean="0">
                <a:latin typeface="Arial" charset="0"/>
              </a:rPr>
              <a:pPr eaLnBrk="1" hangingPunct="1"/>
              <a:t>6</a:t>
            </a:fld>
            <a:endParaRPr lang="en-US" altLang="en-US" sz="1200" smtClean="0">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BE3FB0D1-1D44-4C08-BD84-36E458B491C2}" type="slidenum">
              <a:rPr lang="en-US" altLang="en-US" sz="1200" smtClean="0">
                <a:latin typeface="Arial" charset="0"/>
              </a:rPr>
              <a:pPr eaLnBrk="1" hangingPunct="1"/>
              <a:t>7</a:t>
            </a:fld>
            <a:endParaRPr lang="en-US" altLang="en-US" sz="120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87B1946-B4B9-48D7-80BE-B7D604A594DD}" type="slidenum">
              <a:rPr lang="en-US" altLang="en-US" sz="1200" smtClean="0">
                <a:latin typeface="Arial" charset="0"/>
              </a:rPr>
              <a:pPr eaLnBrk="1" hangingPunct="1"/>
              <a:t>8</a:t>
            </a:fld>
            <a:endParaRPr lang="en-US" altLang="en-US" sz="1200" smtClean="0">
              <a:latin typeface="Arial"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fld id="{DAC5117F-2D63-4925-8A99-E6DD202C03FA}" type="slidenum">
              <a:rPr lang="en-US" altLang="en-US" sz="1200" smtClean="0">
                <a:latin typeface="Arial" charset="0"/>
              </a:rPr>
              <a:pPr eaLnBrk="1" hangingPunct="1"/>
              <a:t>9</a:t>
            </a:fld>
            <a:endParaRPr lang="en-US" altLang="en-US" sz="1200" smtClean="0">
              <a:latin typeface="Arial" charset="0"/>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2.xml"/><Relationship Id="rId7"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slideMaster" Target="../slideMasters/slideMaster1.xml"/><Relationship Id="rId5" Type="http://schemas.openxmlformats.org/officeDocument/2006/relationships/tags" Target="../tags/tag4.xml"/><Relationship Id="rId4" Type="http://schemas.openxmlformats.org/officeDocument/2006/relationships/tags" Target="../tags/tag3.xml"/><Relationship Id="rId9"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998"/>
          <p:cNvGrpSpPr>
            <a:grpSpLocks/>
          </p:cNvGrpSpPr>
          <p:nvPr>
            <p:custDataLst>
              <p:tags r:id="rId2"/>
            </p:custDataLst>
          </p:nvPr>
        </p:nvGrpSpPr>
        <p:grpSpPr bwMode="auto">
          <a:xfrm>
            <a:off x="466725" y="1303338"/>
            <a:ext cx="8178800" cy="19050"/>
            <a:chOff x="290" y="806"/>
            <a:chExt cx="5152" cy="12"/>
          </a:xfrm>
        </p:grpSpPr>
        <p:sp>
          <p:nvSpPr>
            <p:cNvPr id="5" name="Oval 999"/>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 name="Oval 1000"/>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 name="Oval 1001"/>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 name="Oval 1002"/>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 name="Oval 1003"/>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 name="Oval 1004"/>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 name="Oval 1005"/>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 name="Oval 1006"/>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 name="Oval 1007"/>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 name="Oval 1008"/>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 name="Oval 1009"/>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 name="Oval 1010"/>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 name="Oval 1011"/>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8" name="Oval 1012"/>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9" name="Oval 1013"/>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0" name="Oval 1014"/>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1" name="Oval 1015"/>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2" name="Oval 1016"/>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3" name="Oval 1017"/>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4" name="Oval 1018"/>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5" name="Oval 1019"/>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6" name="Oval 1020"/>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7" name="Oval 1021"/>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8" name="Oval 1022"/>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9" name="Oval 1023"/>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0" name="Oval 1024"/>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1" name="Oval 1025"/>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2" name="Oval 1026"/>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3" name="Oval 1027"/>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4" name="Oval 1028"/>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5" name="Oval 1029"/>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6" name="Oval 1030"/>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7" name="Oval 1031"/>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8" name="Oval 1032"/>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9" name="Oval 1033"/>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0" name="Oval 1034"/>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1" name="Oval 1035"/>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2" name="Oval 1036"/>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3" name="Oval 1037"/>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4" name="Oval 1038"/>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5" name="Oval 1039"/>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6" name="Oval 1040"/>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7" name="Oval 1041"/>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8" name="Oval 1042"/>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9" name="Oval 1043"/>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0" name="Oval 1044"/>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1" name="Oval 1045"/>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2" name="Oval 1046"/>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3" name="Oval 1047"/>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4" name="Oval 1048"/>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5" name="Oval 1049"/>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6" name="Oval 1050"/>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7" name="Oval 1051"/>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8" name="Oval 1052"/>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9" name="Oval 1053"/>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0" name="Oval 1054"/>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1" name="Oval 1055"/>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2" name="Oval 1056"/>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3" name="Oval 1057"/>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4" name="Oval 1058"/>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5" name="Oval 1059"/>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6" name="Oval 1060"/>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7" name="Oval 1061"/>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8" name="Oval 1062"/>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9" name="Oval 1063"/>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0" name="Oval 1064"/>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1" name="Oval 1065"/>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2" name="Oval 1066"/>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3" name="Oval 1067"/>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4" name="Oval 1068"/>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5" name="Oval 1069"/>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6" name="Oval 1070"/>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7" name="Oval 1071"/>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8" name="Oval 1072"/>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9" name="Oval 1073"/>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0" name="Oval 1074"/>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1" name="Oval 1075"/>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2" name="Oval 1076"/>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3" name="Oval 1077"/>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4" name="Oval 1078"/>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5" name="Oval 1079"/>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6" name="Oval 1080"/>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7" name="Oval 1081"/>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8" name="Oval 1082"/>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9" name="Oval 1083"/>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grpSp>
        <p:nvGrpSpPr>
          <p:cNvPr id="90" name="Group 1084"/>
          <p:cNvGrpSpPr>
            <a:grpSpLocks/>
          </p:cNvGrpSpPr>
          <p:nvPr>
            <p:custDataLst>
              <p:tags r:id="rId3"/>
            </p:custDataLst>
          </p:nvPr>
        </p:nvGrpSpPr>
        <p:grpSpPr bwMode="auto">
          <a:xfrm>
            <a:off x="466725" y="3321050"/>
            <a:ext cx="8178800" cy="19050"/>
            <a:chOff x="290" y="806"/>
            <a:chExt cx="5152" cy="12"/>
          </a:xfrm>
        </p:grpSpPr>
        <p:sp>
          <p:nvSpPr>
            <p:cNvPr id="91" name="Oval 1085"/>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2" name="Oval 1086"/>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3" name="Oval 1087"/>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4" name="Oval 1088"/>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5" name="Oval 1089"/>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6" name="Oval 1090"/>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7" name="Oval 1091"/>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8" name="Oval 1092"/>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9" name="Oval 1093"/>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0" name="Oval 1094"/>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1" name="Oval 1095"/>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2" name="Oval 1096"/>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3" name="Oval 1097"/>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4" name="Oval 1098"/>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5" name="Oval 1099"/>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6" name="Oval 1100"/>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7" name="Oval 1101"/>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8" name="Oval 1102"/>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9" name="Oval 1103"/>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0" name="Oval 1104"/>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1" name="Oval 1105"/>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2" name="Oval 1106"/>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3" name="Oval 1107"/>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4" name="Oval 1108"/>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5" name="Oval 1109"/>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6" name="Oval 1110"/>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7" name="Oval 1111"/>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8" name="Oval 1112"/>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9" name="Oval 1113"/>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0" name="Oval 1114"/>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1" name="Oval 1115"/>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2" name="Oval 1116"/>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3" name="Oval 1117"/>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4" name="Oval 1118"/>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 name="Oval 1119"/>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 name="Oval 1120"/>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 name="Oval 1121"/>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 name="Oval 1122"/>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 name="Oval 1123"/>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 name="Oval 1124"/>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 name="Oval 1125"/>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 name="Oval 1126"/>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 name="Oval 1127"/>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4" name="Oval 1128"/>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5" name="Oval 1129"/>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6" name="Oval 1130"/>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7" name="Oval 1131"/>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8" name="Oval 1132"/>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9" name="Oval 1133"/>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0" name="Oval 1134"/>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1" name="Oval 1135"/>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2" name="Oval 1136"/>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3" name="Oval 1137"/>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4" name="Oval 1138"/>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5" name="Oval 1139"/>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6" name="Oval 1140"/>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7" name="Oval 1141"/>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8" name="Oval 1142"/>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9" name="Oval 1143"/>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0" name="Oval 1144"/>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1" name="Oval 1145"/>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2" name="Oval 1146"/>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3" name="Oval 1147"/>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4" name="Oval 1148"/>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5" name="Oval 1149"/>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6" name="Oval 1150"/>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7" name="Oval 1151"/>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8" name="Oval 1152"/>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9" name="Oval 1153"/>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0" name="Oval 1154"/>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1" name="Oval 1155"/>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2" name="Oval 1156"/>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3" name="Oval 1157"/>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4" name="Oval 1158"/>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5" name="Oval 1159"/>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6" name="Oval 1160"/>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7" name="Oval 1161"/>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8" name="Oval 1162"/>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9" name="Oval 1163"/>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0" name="Oval 1164"/>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1" name="Oval 1165"/>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2" name="Oval 1166"/>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3" name="Oval 1167"/>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4" name="Oval 1168"/>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5" name="Oval 1169"/>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sp>
        <p:nvSpPr>
          <p:cNvPr id="176" name="Text Box 813"/>
          <p:cNvSpPr txBox="1">
            <a:spLocks noChangeArrowheads="1"/>
          </p:cNvSpPr>
          <p:nvPr>
            <p:custDataLst>
              <p:tags r:id="rId4"/>
            </p:custDataLst>
          </p:nvPr>
        </p:nvSpPr>
        <p:spPr bwMode="auto">
          <a:xfrm>
            <a:off x="3654425" y="4511675"/>
            <a:ext cx="20399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p>
            <a:pPr>
              <a:defRPr/>
            </a:pPr>
            <a:r>
              <a:rPr lang="en-US" sz="4400" b="0" dirty="0">
                <a:solidFill>
                  <a:schemeClr val="bg1"/>
                </a:solidFill>
                <a:latin typeface="Verdana" charset="0"/>
                <a:ea typeface="ＭＳ Ｐゴシック" charset="0"/>
              </a:rPr>
              <a:t>people</a:t>
            </a:r>
          </a:p>
        </p:txBody>
      </p:sp>
      <p:graphicFrame>
        <p:nvGraphicFramePr>
          <p:cNvPr id="177" name="Rectangle 773" hidden="1"/>
          <p:cNvGraphicFramePr>
            <a:graphicFrameLocks/>
          </p:cNvGraphicFramePr>
          <p:nvPr>
            <p:custDataLst>
              <p:tags r:id="rId5"/>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26" r:id="rId7" imgW="0" imgH="0" progId="TCLayout.ActiveDocument.1">
                  <p:embed/>
                </p:oleObj>
              </mc:Choice>
              <mc:Fallback>
                <p:oleObj r:id="rId7"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179" name="Picture 267" descr="Intuit education logo.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267450" y="74613"/>
            <a:ext cx="2465388"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56" name="Rectangle 808"/>
          <p:cNvSpPr>
            <a:spLocks noGrp="1" noChangeArrowheads="1"/>
          </p:cNvSpPr>
          <p:nvPr>
            <p:ph type="ctrTitle" sz="quarter"/>
          </p:nvPr>
        </p:nvSpPr>
        <p:spPr>
          <a:xfrm>
            <a:off x="461963" y="2152650"/>
            <a:ext cx="8220075" cy="681038"/>
          </a:xfrm>
        </p:spPr>
        <p:txBody>
          <a:bodyPr/>
          <a:lstStyle>
            <a:lvl1pPr>
              <a:defRPr sz="4400" b="0"/>
            </a:lvl1pPr>
          </a:lstStyle>
          <a:p>
            <a:pPr lvl="0"/>
            <a:r>
              <a:rPr lang="en-US" noProof="0" smtClean="0"/>
              <a:t>Click to edit Master title style</a:t>
            </a:r>
            <a:endParaRPr lang="en-US" noProof="0" dirty="0" smtClean="0"/>
          </a:p>
        </p:txBody>
      </p:sp>
      <p:sp>
        <p:nvSpPr>
          <p:cNvPr id="2857" name="Rectangle 809"/>
          <p:cNvSpPr>
            <a:spLocks noGrp="1" noChangeArrowheads="1"/>
          </p:cNvSpPr>
          <p:nvPr>
            <p:ph type="subTitle" sz="quarter" idx="1"/>
          </p:nvPr>
        </p:nvSpPr>
        <p:spPr>
          <a:xfrm>
            <a:off x="477838" y="2887663"/>
            <a:ext cx="8218487" cy="388937"/>
          </a:xfrm>
        </p:spPr>
        <p:txBody>
          <a:bodyPr tIns="0" bIns="0"/>
          <a:lstStyle>
            <a:lvl1pPr marL="0" indent="0">
              <a:buFont typeface="Times" charset="0"/>
              <a:buNone/>
              <a:defRPr sz="2400">
                <a:solidFill>
                  <a:srgbClr val="2F5EBF"/>
                </a:solidFill>
              </a:defRPr>
            </a:lvl1pPr>
          </a:lstStyle>
          <a:p>
            <a:pPr lvl="0"/>
            <a:r>
              <a:rPr lang="en-US" noProof="0" smtClean="0"/>
              <a:t>Click to edit Master subtitle style</a:t>
            </a:r>
            <a:endParaRPr lang="en-US" noProof="0" dirty="0" smtClean="0"/>
          </a:p>
        </p:txBody>
      </p:sp>
      <p:sp>
        <p:nvSpPr>
          <p:cNvPr id="184"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08835" y="4097337"/>
            <a:ext cx="1504929" cy="2303463"/>
          </a:xfrm>
          <a:prstGeom prst="rect">
            <a:avLst/>
          </a:prstGeom>
        </p:spPr>
      </p:pic>
    </p:spTree>
    <p:extLst>
      <p:ext uri="{BB962C8B-B14F-4D97-AF65-F5344CB8AC3E}">
        <p14:creationId xmlns:p14="http://schemas.microsoft.com/office/powerpoint/2010/main" val="39203831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2450580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050" y="379413"/>
            <a:ext cx="2057400" cy="57864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0850" y="379413"/>
            <a:ext cx="6019800" cy="5786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123699537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84454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696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010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6823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326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8818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6860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6456735"/>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7286020"/>
      </p:ext>
    </p:extLst>
  </p:cSld>
  <p:clrMapOvr>
    <a:masterClrMapping/>
  </p:clrMapOvr>
  <p:timing>
    <p:tnLst>
      <p:par>
        <p:cTn id="1" dur="indefinite" restart="never" nodeType="tmRoot"/>
      </p:par>
    </p:tnLst>
  </p:timing>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5533140"/>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0058431"/>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4732797"/>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5825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0745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549539"/>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6640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89725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8717598"/>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0799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2CF3CAEA-9663-4FC7-9667-6F4186E2E596}" type="slidenum">
              <a:rPr lang="en-US" altLang="en-US"/>
              <a:pPr>
                <a:defRPr/>
              </a:pPr>
              <a:t>‹#›</a:t>
            </a:fld>
            <a:endParaRPr lang="en-US" altLang="en-US" dirty="0"/>
          </a:p>
        </p:txBody>
      </p:sp>
    </p:spTree>
    <p:extLst>
      <p:ext uri="{BB962C8B-B14F-4D97-AF65-F5344CB8AC3E}">
        <p14:creationId xmlns:p14="http://schemas.microsoft.com/office/powerpoint/2010/main" val="3623875929"/>
      </p:ext>
    </p:extLst>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75814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50948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40147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CA5B496E-419C-4071-907C-19382F5E7828}" type="slidenum">
              <a:rPr lang="en-US" smtClean="0"/>
              <a:pPr>
                <a:defRPr/>
              </a:pPr>
              <a:t>‹#›</a:t>
            </a:fld>
            <a:endParaRPr lang="en-US"/>
          </a:p>
        </p:txBody>
      </p:sp>
    </p:spTree>
    <p:extLst>
      <p:ext uri="{BB962C8B-B14F-4D97-AF65-F5344CB8AC3E}">
        <p14:creationId xmlns:p14="http://schemas.microsoft.com/office/powerpoint/2010/main" val="36866214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B9C5F811-FB4C-4BD4-AAB2-6B0953BAF4E1}" type="slidenum">
              <a:rPr lang="en-US" smtClean="0"/>
              <a:pPr>
                <a:defRPr/>
              </a:pPr>
              <a:t>‹#›</a:t>
            </a:fld>
            <a:endParaRPr lang="en-US"/>
          </a:p>
        </p:txBody>
      </p:sp>
    </p:spTree>
    <p:extLst>
      <p:ext uri="{BB962C8B-B14F-4D97-AF65-F5344CB8AC3E}">
        <p14:creationId xmlns:p14="http://schemas.microsoft.com/office/powerpoint/2010/main" val="640945886"/>
      </p:ext>
    </p:extLst>
  </p:cSld>
  <p:clrMapOvr>
    <a:masterClrMapping/>
  </p:clrMapOvr>
  <p:hf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40602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6128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764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147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7" name="Footer Placeholder 6"/>
          <p:cNvSpPr>
            <a:spLocks noGrp="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8" name="Slide Number Placeholder 7"/>
          <p:cNvSpPr>
            <a:spLocks noGrp="1"/>
          </p:cNvSpPr>
          <p:nvPr>
            <p:ph type="sldNum" sz="quarter" idx="12"/>
          </p:nvPr>
        </p:nvSpPr>
        <p:spPr>
          <a:xfrm>
            <a:off x="6553200" y="6245225"/>
            <a:ext cx="2133600" cy="476250"/>
          </a:xfrm>
          <a:prstGeom prst="rect">
            <a:avLst/>
          </a:prstGeom>
        </p:spPr>
        <p:txBody>
          <a:bodyPr/>
          <a:lstStyle>
            <a:lvl1pPr>
              <a:defRPr/>
            </a:lvl1pPr>
          </a:lstStyle>
          <a:p>
            <a:pPr>
              <a:defRPr/>
            </a:pPr>
            <a:fld id="{D50AA2F8-BD82-45B9-BC09-15E931CE14A5}" type="slidenum">
              <a:rPr lang="en-US"/>
              <a:pPr>
                <a:defRPr/>
              </a:pPr>
              <a:t>‹#›</a:t>
            </a:fld>
            <a:endParaRPr lang="en-US"/>
          </a:p>
        </p:txBody>
      </p:sp>
    </p:spTree>
    <p:extLst>
      <p:ext uri="{BB962C8B-B14F-4D97-AF65-F5344CB8AC3E}">
        <p14:creationId xmlns:p14="http://schemas.microsoft.com/office/powerpoint/2010/main" val="1994393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D5486E8B-B604-43A2-8125-363E6120A746}" type="slidenum">
              <a:rPr lang="en-US" altLang="en-US"/>
              <a:pPr>
                <a:defRPr/>
              </a:pPr>
              <a:t>‹#›</a:t>
            </a:fld>
            <a:endParaRPr lang="en-US" altLang="en-US"/>
          </a:p>
        </p:txBody>
      </p:sp>
    </p:spTree>
    <p:extLst>
      <p:ext uri="{BB962C8B-B14F-4D97-AF65-F5344CB8AC3E}">
        <p14:creationId xmlns:p14="http://schemas.microsoft.com/office/powerpoint/2010/main" val="1092071295"/>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6392648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497198834"/>
      </p:ext>
    </p:extLst>
  </p:cSld>
  <p:clrMapOvr>
    <a:masterClrMapping/>
  </p:clrMapOvr>
  <p:timing>
    <p:tnLst>
      <p:par>
        <p:cTn id="1" dur="indefinite" restart="never" nodeType="tmRoot"/>
      </p:par>
    </p:tnLst>
  </p:timing>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46978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20524586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B0881AFE-FFDE-421D-BEA7-917D9DB27D5B}" type="slidenum">
              <a:rPr lang="en-US" altLang="en-US"/>
              <a:pPr>
                <a:defRPr/>
              </a:pPr>
              <a:t>‹#›</a:t>
            </a:fld>
            <a:endParaRPr lang="en-US" altLang="en-US"/>
          </a:p>
        </p:txBody>
      </p:sp>
    </p:spTree>
    <p:extLst>
      <p:ext uri="{BB962C8B-B14F-4D97-AF65-F5344CB8AC3E}">
        <p14:creationId xmlns:p14="http://schemas.microsoft.com/office/powerpoint/2010/main" val="13011082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Grp="1" noChangeArrowheads="1"/>
          </p:cNvSpPr>
          <p:nvPr>
            <p:ph type="title"/>
          </p:nvPr>
        </p:nvSpPr>
        <p:spPr bwMode="auto">
          <a:xfrm>
            <a:off x="450850" y="379413"/>
            <a:ext cx="8226425"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0" rIns="0" bIns="0" numCol="1" anchor="b" anchorCtr="0" compatLnSpc="1">
            <a:prstTxWarp prst="textNoShape">
              <a:avLst/>
            </a:prstTxWarp>
          </a:bodyPr>
          <a:lstStyle/>
          <a:p>
            <a:pPr lvl="0"/>
            <a:r>
              <a:rPr lang="en-US" smtClean="0"/>
              <a:t>Click to edit Master title style</a:t>
            </a:r>
            <a:endParaRPr lang="en-US" dirty="0"/>
          </a:p>
        </p:txBody>
      </p:sp>
      <p:sp>
        <p:nvSpPr>
          <p:cNvPr id="1033" name="Rectangle 9"/>
          <p:cNvSpPr>
            <a:spLocks noGrp="1" noChangeArrowheads="1"/>
          </p:cNvSpPr>
          <p:nvPr>
            <p:ph type="body" idx="1"/>
          </p:nvPr>
        </p:nvSpPr>
        <p:spPr bwMode="auto">
          <a:xfrm>
            <a:off x="457200" y="1436688"/>
            <a:ext cx="8223250" cy="472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46038" rIns="0"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028" name="Group 229"/>
          <p:cNvGrpSpPr>
            <a:grpSpLocks/>
          </p:cNvGrpSpPr>
          <p:nvPr/>
        </p:nvGrpSpPr>
        <p:grpSpPr bwMode="auto">
          <a:xfrm>
            <a:off x="466725" y="1111250"/>
            <a:ext cx="8178800" cy="19050"/>
            <a:chOff x="290" y="806"/>
            <a:chExt cx="5152" cy="12"/>
          </a:xfrm>
        </p:grpSpPr>
        <p:sp>
          <p:nvSpPr>
            <p:cNvPr id="1254" name="Oval 230"/>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5" name="Oval 231"/>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6" name="Oval 232"/>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7" name="Oval 233"/>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8" name="Oval 234"/>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9" name="Oval 235"/>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0" name="Oval 236"/>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1" name="Oval 237"/>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2" name="Oval 238"/>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3" name="Oval 239"/>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4" name="Oval 240"/>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5" name="Oval 241"/>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6" name="Oval 242"/>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7" name="Oval 243"/>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8" name="Oval 244"/>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9" name="Oval 245"/>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0" name="Oval 246"/>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1" name="Oval 247"/>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2" name="Oval 248"/>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3" name="Oval 249"/>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4" name="Oval 250"/>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5" name="Oval 251"/>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6" name="Oval 252"/>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7" name="Oval 253"/>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8" name="Oval 254"/>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9" name="Oval 255"/>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0" name="Oval 256"/>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1" name="Oval 257"/>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2" name="Oval 258"/>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3" name="Oval 259"/>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4" name="Oval 260"/>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5" name="Oval 261"/>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6" name="Oval 262"/>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7" name="Oval 263"/>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8" name="Oval 264"/>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9" name="Oval 265"/>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0" name="Oval 266"/>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1" name="Oval 267"/>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2" name="Oval 268"/>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3" name="Oval 269"/>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4" name="Oval 270"/>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5" name="Oval 271"/>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6" name="Oval 272"/>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7" name="Oval 273"/>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8" name="Oval 274"/>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9" name="Oval 275"/>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0" name="Oval 276"/>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1" name="Oval 277"/>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2" name="Oval 278"/>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3" name="Oval 279"/>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4" name="Oval 280"/>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5" name="Oval 281"/>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6" name="Oval 282"/>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7" name="Oval 283"/>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8" name="Oval 284"/>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9" name="Oval 285"/>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0" name="Oval 286"/>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1" name="Oval 287"/>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2" name="Oval 288"/>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3" name="Oval 289"/>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4" name="Oval 290"/>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5" name="Oval 291"/>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6" name="Oval 292"/>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7" name="Oval 293"/>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8" name="Oval 294"/>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9" name="Oval 295"/>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0" name="Oval 296"/>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1" name="Oval 297"/>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2" name="Oval 298"/>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3" name="Oval 299"/>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4" name="Oval 300"/>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5" name="Oval 301"/>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6" name="Oval 302"/>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7" name="Oval 303"/>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8" name="Oval 304"/>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9" name="Oval 305"/>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0" name="Oval 306"/>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1" name="Oval 307"/>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2" name="Oval 308"/>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3" name="Oval 309"/>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4" name="Oval 310"/>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5" name="Oval 311"/>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6" name="Oval 312"/>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7" name="Oval 313"/>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8" name="Oval 314"/>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pic>
        <p:nvPicPr>
          <p:cNvPr id="1029" name="Picture 1" descr="Intuit education logo.jpg"/>
          <p:cNvPicPr>
            <a:picLocks noChangeAspect="1"/>
          </p:cNvPicPr>
          <p:nvPr/>
        </p:nvPicPr>
        <p:blipFill>
          <a:blip r:embed="rId38" cstate="print">
            <a:extLst>
              <a:ext uri="{28A0092B-C50C-407E-A947-70E740481C1C}">
                <a14:useLocalDpi xmlns:a14="http://schemas.microsoft.com/office/drawing/2010/main" val="0"/>
              </a:ext>
            </a:extLst>
          </a:blip>
          <a:srcRect/>
          <a:stretch>
            <a:fillRect/>
          </a:stretch>
        </p:blipFill>
        <p:spPr bwMode="auto">
          <a:xfrm>
            <a:off x="8080375" y="6337300"/>
            <a:ext cx="969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spTree>
  </p:cSld>
  <p:clrMap bg1="lt1" tx1="dk1" bg2="lt2" tx2="dk2" accent1="accent1" accent2="accent2" accent3="accent3" accent4="accent4" accent5="accent5" accent6="accent6" hlink="hlink" folHlink="folHlink"/>
  <p:sldLayoutIdLst>
    <p:sldLayoutId id="2147485170" r:id="rId1"/>
    <p:sldLayoutId id="2147485171" r:id="rId2"/>
    <p:sldLayoutId id="2147485172" r:id="rId3"/>
    <p:sldLayoutId id="2147485173" r:id="rId4"/>
    <p:sldLayoutId id="2147485174" r:id="rId5"/>
    <p:sldLayoutId id="2147485175" r:id="rId6"/>
    <p:sldLayoutId id="2147485176" r:id="rId7"/>
    <p:sldLayoutId id="2147485177" r:id="rId8"/>
    <p:sldLayoutId id="2147485178" r:id="rId9"/>
    <p:sldLayoutId id="2147485179" r:id="rId10"/>
    <p:sldLayoutId id="2147485180" r:id="rId11"/>
    <p:sldLayoutId id="2147485181" r:id="rId12"/>
    <p:sldLayoutId id="2147485182" r:id="rId13"/>
    <p:sldLayoutId id="2147485183" r:id="rId14"/>
    <p:sldLayoutId id="2147485184" r:id="rId15"/>
    <p:sldLayoutId id="2147485185" r:id="rId16"/>
    <p:sldLayoutId id="2147485186" r:id="rId17"/>
    <p:sldLayoutId id="2147485187" r:id="rId18"/>
    <p:sldLayoutId id="2147485188" r:id="rId19"/>
    <p:sldLayoutId id="2147485189" r:id="rId20"/>
    <p:sldLayoutId id="2147485190" r:id="rId21"/>
    <p:sldLayoutId id="2147485191" r:id="rId22"/>
    <p:sldLayoutId id="2147485192" r:id="rId23"/>
    <p:sldLayoutId id="2147485193" r:id="rId24"/>
    <p:sldLayoutId id="2147485194" r:id="rId25"/>
    <p:sldLayoutId id="2147485195" r:id="rId26"/>
    <p:sldLayoutId id="2147485196" r:id="rId27"/>
    <p:sldLayoutId id="2147485197" r:id="rId28"/>
    <p:sldLayoutId id="2147485198" r:id="rId29"/>
    <p:sldLayoutId id="2147485199" r:id="rId30"/>
    <p:sldLayoutId id="2147485200" r:id="rId31"/>
    <p:sldLayoutId id="2147485201" r:id="rId32"/>
    <p:sldLayoutId id="2147485202" r:id="rId33"/>
    <p:sldLayoutId id="2147485203" r:id="rId34"/>
    <p:sldLayoutId id="2147485204" r:id="rId35"/>
    <p:sldLayoutId id="2147485205" r:id="rId36"/>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barn(outVertical)">
                                      <p:cBhvr>
                                        <p:cTn id="7" dur="500"/>
                                        <p:tgtEl>
                                          <p:spTgt spid="103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033">
                                            <p:txEl>
                                              <p:pRg st="0" end="0"/>
                                            </p:txEl>
                                          </p:spTgt>
                                        </p:tgtEl>
                                        <p:attrNameLst>
                                          <p:attrName>style.visibility</p:attrName>
                                        </p:attrNameLst>
                                      </p:cBhvr>
                                      <p:to>
                                        <p:strVal val="visible"/>
                                      </p:to>
                                    </p:set>
                                    <p:anim calcmode="lin" valueType="num">
                                      <p:cBhvr additive="base">
                                        <p:cTn id="10" dur="500" fill="hold"/>
                                        <p:tgtEl>
                                          <p:spTgt spid="1033">
                                            <p:txEl>
                                              <p:pRg st="0" end="0"/>
                                            </p:txEl>
                                          </p:spTgt>
                                        </p:tgtEl>
                                        <p:attrNameLst>
                                          <p:attrName>ppt_x</p:attrName>
                                        </p:attrNameLst>
                                      </p:cBhvr>
                                      <p:tavLst>
                                        <p:tav tm="0">
                                          <p:val>
                                            <p:strVal val="0-#ppt_w/2"/>
                                          </p:val>
                                        </p:tav>
                                        <p:tav tm="100000">
                                          <p:val>
                                            <p:strVal val="#ppt_x"/>
                                          </p:val>
                                        </p:tav>
                                      </p:tavLst>
                                    </p:anim>
                                    <p:anim calcmode="lin" valueType="num">
                                      <p:cBhvr additive="base">
                                        <p:cTn id="11" dur="500" fill="hold"/>
                                        <p:tgtEl>
                                          <p:spTgt spid="1033">
                                            <p:txEl>
                                              <p:pRg st="0" end="0"/>
                                            </p:txEl>
                                          </p:spTgt>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033">
                                            <p:txEl>
                                              <p:pRg st="1" end="1"/>
                                            </p:txEl>
                                          </p:spTgt>
                                        </p:tgtEl>
                                        <p:attrNameLst>
                                          <p:attrName>style.visibility</p:attrName>
                                        </p:attrNameLst>
                                      </p:cBhvr>
                                      <p:to>
                                        <p:strVal val="visible"/>
                                      </p:to>
                                    </p:set>
                                    <p:anim calcmode="lin" valueType="num">
                                      <p:cBhvr additive="base">
                                        <p:cTn id="14" dur="500" fill="hold"/>
                                        <p:tgtEl>
                                          <p:spTgt spid="1033">
                                            <p:txEl>
                                              <p:pRg st="1" end="1"/>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33">
                                            <p:txEl>
                                              <p:pRg st="1" end="1"/>
                                            </p:txEl>
                                          </p:spTgt>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033">
                                            <p:txEl>
                                              <p:pRg st="2" end="2"/>
                                            </p:txEl>
                                          </p:spTgt>
                                        </p:tgtEl>
                                        <p:attrNameLst>
                                          <p:attrName>style.visibility</p:attrName>
                                        </p:attrNameLst>
                                      </p:cBhvr>
                                      <p:to>
                                        <p:strVal val="visible"/>
                                      </p:to>
                                    </p:set>
                                    <p:anim calcmode="lin" valueType="num">
                                      <p:cBhvr additive="base">
                                        <p:cTn id="18" dur="500" fill="hold"/>
                                        <p:tgtEl>
                                          <p:spTgt spid="103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033">
                                            <p:txEl>
                                              <p:pRg st="2" end="2"/>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033">
                                            <p:txEl>
                                              <p:pRg st="3" end="3"/>
                                            </p:txEl>
                                          </p:spTgt>
                                        </p:tgtEl>
                                        <p:attrNameLst>
                                          <p:attrName>style.visibility</p:attrName>
                                        </p:attrNameLst>
                                      </p:cBhvr>
                                      <p:to>
                                        <p:strVal val="visible"/>
                                      </p:to>
                                    </p:set>
                                    <p:anim calcmode="lin" valueType="num">
                                      <p:cBhvr additive="base">
                                        <p:cTn id="22" dur="500" fill="hold"/>
                                        <p:tgtEl>
                                          <p:spTgt spid="103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033">
                                            <p:txEl>
                                              <p:pRg st="3" end="3"/>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033">
                                            <p:txEl>
                                              <p:pRg st="4" end="4"/>
                                            </p:txEl>
                                          </p:spTgt>
                                        </p:tgtEl>
                                        <p:attrNameLst>
                                          <p:attrName>style.visibility</p:attrName>
                                        </p:attrNameLst>
                                      </p:cBhvr>
                                      <p:to>
                                        <p:strVal val="visible"/>
                                      </p:to>
                                    </p:set>
                                    <p:anim calcmode="lin" valueType="num">
                                      <p:cBhvr additive="base">
                                        <p:cTn id="26" dur="500" fill="hold"/>
                                        <p:tgtEl>
                                          <p:spTgt spid="1033">
                                            <p:txEl>
                                              <p:pRg st="4" end="4"/>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03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2" grpId="0" animBg="1"/>
      <p:bldP spid="1033" grpId="0" build="p"/>
    </p:bldLst>
  </p:timing>
  <p:hf hdr="0" ftr="0" dt="0"/>
  <p:txStyles>
    <p:titleStyle>
      <a:lvl1pPr algn="l" rtl="0" eaLnBrk="1" fontAlgn="base" hangingPunct="1">
        <a:spcBef>
          <a:spcPct val="0"/>
        </a:spcBef>
        <a:spcAft>
          <a:spcPct val="0"/>
        </a:spcAft>
        <a:defRPr sz="2800" b="1">
          <a:solidFill>
            <a:srgbClr val="2F5EBF"/>
          </a:solidFill>
          <a:latin typeface="+mj-lt"/>
          <a:ea typeface="MS PGothic" pitchFamily="34" charset="-128"/>
          <a:cs typeface="MS PGothic" charset="0"/>
        </a:defRPr>
      </a:lvl1pPr>
      <a:lvl2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2pPr>
      <a:lvl3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3pPr>
      <a:lvl4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4pPr>
      <a:lvl5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5pPr>
      <a:lvl6pPr marL="457200" algn="l" rtl="0" eaLnBrk="1" fontAlgn="base" hangingPunct="1">
        <a:spcBef>
          <a:spcPct val="0"/>
        </a:spcBef>
        <a:spcAft>
          <a:spcPct val="0"/>
        </a:spcAft>
        <a:defRPr sz="2800" b="1">
          <a:solidFill>
            <a:srgbClr val="2F5EBF"/>
          </a:solidFill>
          <a:latin typeface="Verdana" charset="0"/>
          <a:ea typeface="ＭＳ Ｐゴシック" charset="0"/>
        </a:defRPr>
      </a:lvl6pPr>
      <a:lvl7pPr marL="914400" algn="l" rtl="0" eaLnBrk="1" fontAlgn="base" hangingPunct="1">
        <a:spcBef>
          <a:spcPct val="0"/>
        </a:spcBef>
        <a:spcAft>
          <a:spcPct val="0"/>
        </a:spcAft>
        <a:defRPr sz="2800" b="1">
          <a:solidFill>
            <a:srgbClr val="2F5EBF"/>
          </a:solidFill>
          <a:latin typeface="Verdana" charset="0"/>
          <a:ea typeface="ＭＳ Ｐゴシック" charset="0"/>
        </a:defRPr>
      </a:lvl7pPr>
      <a:lvl8pPr marL="1371600" algn="l" rtl="0" eaLnBrk="1" fontAlgn="base" hangingPunct="1">
        <a:spcBef>
          <a:spcPct val="0"/>
        </a:spcBef>
        <a:spcAft>
          <a:spcPct val="0"/>
        </a:spcAft>
        <a:defRPr sz="2800" b="1">
          <a:solidFill>
            <a:srgbClr val="2F5EBF"/>
          </a:solidFill>
          <a:latin typeface="Verdana" charset="0"/>
          <a:ea typeface="ＭＳ Ｐゴシック" charset="0"/>
        </a:defRPr>
      </a:lvl8pPr>
      <a:lvl9pPr marL="1828800" algn="l" rtl="0" eaLnBrk="1" fontAlgn="base" hangingPunct="1">
        <a:spcBef>
          <a:spcPct val="0"/>
        </a:spcBef>
        <a:spcAft>
          <a:spcPct val="0"/>
        </a:spcAft>
        <a:defRPr sz="2800" b="1">
          <a:solidFill>
            <a:srgbClr val="2F5EBF"/>
          </a:solidFill>
          <a:latin typeface="Verdana" charset="0"/>
          <a:ea typeface="ＭＳ Ｐゴシック" charset="0"/>
        </a:defRPr>
      </a:lvl9pPr>
    </p:titleStyle>
    <p:bodyStyle>
      <a:lvl1pPr marL="168275" indent="-168275" algn="l" rtl="0" eaLnBrk="1" fontAlgn="base" hangingPunct="1">
        <a:spcBef>
          <a:spcPts val="1800"/>
        </a:spcBef>
        <a:spcAft>
          <a:spcPct val="0"/>
        </a:spcAft>
        <a:buClr>
          <a:schemeClr val="accent1"/>
        </a:buClr>
        <a:buFont typeface="Times" pitchFamily="18" charset="0"/>
        <a:buChar char="•"/>
        <a:defRPr sz="2000">
          <a:solidFill>
            <a:srgbClr val="000000"/>
          </a:solidFill>
          <a:latin typeface="+mn-lt"/>
          <a:ea typeface="MS PGothic" pitchFamily="34" charset="-128"/>
          <a:cs typeface="MS PGothic" charset="0"/>
        </a:defRPr>
      </a:lvl1pPr>
      <a:lvl2pPr marL="450850" indent="-168275" algn="l" rtl="0" eaLnBrk="1" fontAlgn="base" hangingPunct="1">
        <a:spcBef>
          <a:spcPts val="1800"/>
        </a:spcBef>
        <a:spcAft>
          <a:spcPct val="0"/>
        </a:spcAft>
        <a:buClr>
          <a:schemeClr val="accent1"/>
        </a:buClr>
        <a:buFont typeface="Times" pitchFamily="18" charset="0"/>
        <a:buChar char="–"/>
        <a:defRPr>
          <a:solidFill>
            <a:srgbClr val="000000"/>
          </a:solidFill>
          <a:latin typeface="+mn-lt"/>
          <a:ea typeface="MS PGothic" pitchFamily="34" charset="-128"/>
          <a:cs typeface="MS PGothic" charset="0"/>
        </a:defRPr>
      </a:lvl2pPr>
      <a:lvl3pPr marL="684213" indent="-119063" algn="l" rtl="0" eaLnBrk="1" fontAlgn="base" hangingPunct="1">
        <a:spcBef>
          <a:spcPts val="1800"/>
        </a:spcBef>
        <a:spcAft>
          <a:spcPct val="0"/>
        </a:spcAft>
        <a:buClr>
          <a:schemeClr val="accent1"/>
        </a:buClr>
        <a:buFont typeface="Times" pitchFamily="18" charset="0"/>
        <a:buChar char="•"/>
        <a:defRPr sz="1600">
          <a:solidFill>
            <a:srgbClr val="000000"/>
          </a:solidFill>
          <a:latin typeface="+mn-lt"/>
          <a:ea typeface="MS PGothic" pitchFamily="34" charset="-128"/>
          <a:cs typeface="MS PGothic" charset="0"/>
        </a:defRPr>
      </a:lvl3pPr>
      <a:lvl4pPr marL="911225" indent="-112713" algn="l" rtl="0" eaLnBrk="1" fontAlgn="base" hangingPunct="1">
        <a:spcBef>
          <a:spcPts val="1800"/>
        </a:spcBef>
        <a:spcAft>
          <a:spcPct val="0"/>
        </a:spcAft>
        <a:buClr>
          <a:schemeClr val="accent1"/>
        </a:buClr>
        <a:buFont typeface="Times" pitchFamily="18" charset="0"/>
        <a:buChar char="-"/>
        <a:defRPr sz="1400">
          <a:solidFill>
            <a:srgbClr val="000000"/>
          </a:solidFill>
          <a:latin typeface="+mn-lt"/>
          <a:ea typeface="MS PGothic" pitchFamily="34" charset="-128"/>
          <a:cs typeface="MS PGothic" charset="0"/>
        </a:defRPr>
      </a:lvl4pPr>
      <a:lvl5pPr marL="1143000" indent="-111125" algn="l" rtl="0" eaLnBrk="1" fontAlgn="base" hangingPunct="1">
        <a:spcBef>
          <a:spcPts val="1800"/>
        </a:spcBef>
        <a:spcAft>
          <a:spcPct val="0"/>
        </a:spcAft>
        <a:buClr>
          <a:schemeClr val="accent1"/>
        </a:buClr>
        <a:buFont typeface="Times" pitchFamily="18" charset="0"/>
        <a:buChar char="•"/>
        <a:defRPr sz="1200">
          <a:solidFill>
            <a:srgbClr val="000000"/>
          </a:solidFill>
          <a:latin typeface="+mn-lt"/>
          <a:ea typeface="MS PGothic" pitchFamily="34" charset="-128"/>
          <a:cs typeface="MS PGothic" charset="0"/>
        </a:defRPr>
      </a:lvl5pPr>
      <a:lvl6pPr marL="16002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6pPr>
      <a:lvl7pPr marL="20574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7pPr>
      <a:lvl8pPr marL="25146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8pPr>
      <a:lvl9pPr marL="29718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6.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0.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8"/>
          <p:cNvSpPr>
            <a:spLocks noGrp="1" noChangeArrowheads="1"/>
          </p:cNvSpPr>
          <p:nvPr>
            <p:ph type="ctrTitle" sz="quarter"/>
          </p:nvPr>
        </p:nvSpPr>
        <p:spPr/>
        <p:txBody>
          <a:bodyPr/>
          <a:lstStyle/>
          <a:p>
            <a:pPr eaLnBrk="1" hangingPunct="1">
              <a:defRPr/>
            </a:pPr>
            <a:r>
              <a:rPr lang="en-US" smtClean="0"/>
              <a:t>Payroll Setup</a:t>
            </a:r>
          </a:p>
        </p:txBody>
      </p:sp>
      <p:sp>
        <p:nvSpPr>
          <p:cNvPr id="28675" name="Rectangle 9"/>
          <p:cNvSpPr>
            <a:spLocks noGrp="1" noChangeArrowheads="1"/>
          </p:cNvSpPr>
          <p:nvPr>
            <p:ph type="subTitle" sz="quarter" idx="1"/>
          </p:nvPr>
        </p:nvSpPr>
        <p:spPr/>
        <p:txBody>
          <a:bodyPr/>
          <a:lstStyle/>
          <a:p>
            <a:pPr marR="0" eaLnBrk="1" hangingPunct="1">
              <a:spcBef>
                <a:spcPct val="50000"/>
              </a:spcBef>
            </a:pPr>
            <a:r>
              <a:rPr lang="en-US" altLang="en-US" smtClean="0"/>
              <a:t>2014</a:t>
            </a:r>
          </a:p>
          <a:p>
            <a:pPr marR="0" eaLnBrk="1" hangingPunct="1"/>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a:bodyPr>
          <a:lstStyle/>
          <a:p>
            <a:pPr eaLnBrk="1" hangingPunct="1">
              <a:defRPr/>
            </a:pPr>
            <a:r>
              <a:rPr lang="en-US" dirty="0" smtClean="0"/>
              <a:t>Medical Insurance Payroll Deduction</a:t>
            </a:r>
          </a:p>
        </p:txBody>
      </p:sp>
      <p:pic>
        <p:nvPicPr>
          <p:cNvPr id="4" name="Picture 3" descr="C:\Users\Deborah\AppData\Local\Temp\SNAGHTMLbc133f8.PNG"/>
          <p:cNvPicPr/>
          <p:nvPr/>
        </p:nvPicPr>
        <p:blipFill>
          <a:blip r:embed="rId3">
            <a:extLst>
              <a:ext uri="{28A0092B-C50C-407E-A947-70E740481C1C}">
                <a14:useLocalDpi xmlns:a14="http://schemas.microsoft.com/office/drawing/2010/main" val="0"/>
              </a:ext>
            </a:extLst>
          </a:blip>
          <a:srcRect/>
          <a:stretch>
            <a:fillRect/>
          </a:stretch>
        </p:blipFill>
        <p:spPr bwMode="auto">
          <a:xfrm>
            <a:off x="990600" y="1648460"/>
            <a:ext cx="6694363" cy="3152140"/>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76200"/>
            <a:ext cx="8229600" cy="914400"/>
          </a:xfrm>
        </p:spPr>
        <p:txBody>
          <a:bodyPr/>
          <a:lstStyle/>
          <a:p>
            <a:pPr eaLnBrk="1" hangingPunct="1">
              <a:defRPr/>
            </a:pPr>
            <a:r>
              <a:rPr lang="en-US" i="1" dirty="0" smtClean="0"/>
              <a:t>401(k) Employee Deduction and Company Match Items</a:t>
            </a:r>
          </a:p>
        </p:txBody>
      </p:sp>
      <p:sp>
        <p:nvSpPr>
          <p:cNvPr id="38915" name="Rectangle 3"/>
          <p:cNvSpPr>
            <a:spLocks noGrp="1" noChangeArrowheads="1"/>
          </p:cNvSpPr>
          <p:nvPr>
            <p:ph idx="1"/>
          </p:nvPr>
        </p:nvSpPr>
        <p:spPr>
          <a:xfrm>
            <a:off x="533400" y="2057400"/>
            <a:ext cx="3429000" cy="3505200"/>
          </a:xfrm>
        </p:spPr>
        <p:txBody>
          <a:bodyPr/>
          <a:lstStyle/>
          <a:p>
            <a:pPr eaLnBrk="1" hangingPunct="1">
              <a:lnSpc>
                <a:spcPct val="90000"/>
              </a:lnSpc>
            </a:pPr>
            <a:r>
              <a:rPr lang="en-US" altLang="en-US" sz="2800" smtClean="0"/>
              <a:t>If you have a 401(k) plan, you can set up Payroll Items to track the employee contributions (salary deferral) to the plan</a:t>
            </a:r>
          </a:p>
        </p:txBody>
      </p:sp>
      <p:pic>
        <p:nvPicPr>
          <p:cNvPr id="6" name="Picture 5" descr="C:\Users\Deborah\AppData\Local\Temp\SNAGHTMLbc65242.PNG"/>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812924"/>
            <a:ext cx="4583059" cy="1844676"/>
          </a:xfrm>
          <a:prstGeom prst="rect">
            <a:avLst/>
          </a:prstGeom>
          <a:noFill/>
          <a:ln>
            <a:noFill/>
          </a:ln>
        </p:spPr>
      </p:pic>
      <p:pic>
        <p:nvPicPr>
          <p:cNvPr id="7" name="Picture 6" descr="C:\Users\Deborah\AppData\Local\Temp\SNAGHTMLbc6eaa9.PNG"/>
          <p:cNvPicPr/>
          <p:nvPr/>
        </p:nvPicPr>
        <p:blipFill>
          <a:blip r:embed="rId4">
            <a:extLst>
              <a:ext uri="{28A0092B-C50C-407E-A947-70E740481C1C}">
                <a14:useLocalDpi xmlns:a14="http://schemas.microsoft.com/office/drawing/2010/main" val="0"/>
              </a:ext>
            </a:extLst>
          </a:blip>
          <a:srcRect/>
          <a:stretch>
            <a:fillRect/>
          </a:stretch>
        </p:blipFill>
        <p:spPr bwMode="auto">
          <a:xfrm>
            <a:off x="4191000" y="4138294"/>
            <a:ext cx="4665184" cy="1576705"/>
          </a:xfrm>
          <a:prstGeom prst="rec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smtClean="0"/>
              <a:t>Paid Time Off Payroll Items</a:t>
            </a:r>
          </a:p>
        </p:txBody>
      </p:sp>
      <p:sp>
        <p:nvSpPr>
          <p:cNvPr id="39939" name="Rectangle 3"/>
          <p:cNvSpPr>
            <a:spLocks noGrp="1" noChangeArrowheads="1"/>
          </p:cNvSpPr>
          <p:nvPr>
            <p:ph idx="1"/>
          </p:nvPr>
        </p:nvSpPr>
        <p:spPr/>
        <p:txBody>
          <a:bodyPr/>
          <a:lstStyle/>
          <a:p>
            <a:pPr eaLnBrk="1" hangingPunct="1"/>
            <a:r>
              <a:rPr lang="en-US" altLang="en-US" sz="2400" dirty="0" smtClean="0"/>
              <a:t>The Payroll Setup Interview will walk you through creating items to track and pay vacation or sick pay</a:t>
            </a:r>
          </a:p>
          <a:p>
            <a:pPr eaLnBrk="1" hangingPunct="1"/>
            <a:r>
              <a:rPr lang="en-US" altLang="en-US" sz="2400" dirty="0" smtClean="0"/>
              <a:t>If you have a “Paid Time Off (PTO)” policy instead of separate sick and vacation time you can use either Sick or Vacation time to keep track of PTO.</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smtClean="0"/>
              <a:t>Setting up Employees</a:t>
            </a:r>
          </a:p>
        </p:txBody>
      </p:sp>
      <p:sp>
        <p:nvSpPr>
          <p:cNvPr id="40963" name="Rectangle 3"/>
          <p:cNvSpPr>
            <a:spLocks noGrp="1" noChangeArrowheads="1"/>
          </p:cNvSpPr>
          <p:nvPr>
            <p:ph idx="1"/>
          </p:nvPr>
        </p:nvSpPr>
        <p:spPr/>
        <p:txBody>
          <a:bodyPr/>
          <a:lstStyle/>
          <a:p>
            <a:pPr eaLnBrk="1" hangingPunct="1"/>
            <a:r>
              <a:rPr lang="en-US" altLang="en-US" sz="2400" dirty="0" smtClean="0"/>
              <a:t>After you have set up your Payroll Items, you can set up each employee’s payroll record.</a:t>
            </a:r>
          </a:p>
          <a:p>
            <a:pPr eaLnBrk="1" hangingPunct="1"/>
            <a:endParaRPr lang="en-US" altLang="en-US" dirty="0" smtClean="0"/>
          </a:p>
        </p:txBody>
      </p:sp>
      <p:pic>
        <p:nvPicPr>
          <p:cNvPr id="5" name="Picture 4" descr="C:\Users\Deborah\AppData\Local\Temp\SNAGHTMLbebda27.PNG"/>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514600"/>
            <a:ext cx="5280399" cy="3886200"/>
          </a:xfrm>
          <a:prstGeom prst="rect">
            <a:avLst/>
          </a:prstGeom>
          <a:noFill/>
          <a:ln>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smtClean="0"/>
              <a:t>Payroll Tax Item Setup</a:t>
            </a:r>
          </a:p>
        </p:txBody>
      </p:sp>
      <p:sp>
        <p:nvSpPr>
          <p:cNvPr id="41987" name="Rectangle 6"/>
          <p:cNvSpPr>
            <a:spLocks noChangeArrowheads="1"/>
          </p:cNvSpPr>
          <p:nvPr/>
        </p:nvSpPr>
        <p:spPr bwMode="ltGray">
          <a:xfrm>
            <a:off x="2898775" y="42148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pic>
        <p:nvPicPr>
          <p:cNvPr id="5" name="Picture 4" descr="C:\Users\Deborah\AppData\Local\Temp\SNAGHTMLbf12b52.PNG"/>
          <p:cNvPicPr/>
          <p:nvPr/>
        </p:nvPicPr>
        <p:blipFill>
          <a:blip r:embed="rId3">
            <a:extLst>
              <a:ext uri="{28A0092B-C50C-407E-A947-70E740481C1C}">
                <a14:useLocalDpi xmlns:a14="http://schemas.microsoft.com/office/drawing/2010/main" val="0"/>
              </a:ext>
            </a:extLst>
          </a:blip>
          <a:srcRect/>
          <a:stretch>
            <a:fillRect/>
          </a:stretch>
        </p:blipFill>
        <p:spPr bwMode="auto">
          <a:xfrm>
            <a:off x="685800" y="1981200"/>
            <a:ext cx="8025142" cy="3581400"/>
          </a:xfrm>
          <a:prstGeom prst="rect">
            <a:avLst/>
          </a:prstGeom>
          <a:noFill/>
          <a:ln>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304800"/>
            <a:ext cx="8229600" cy="685800"/>
          </a:xfrm>
        </p:spPr>
        <p:txBody>
          <a:bodyPr>
            <a:normAutofit fontScale="90000"/>
          </a:bodyPr>
          <a:lstStyle/>
          <a:p>
            <a:pPr eaLnBrk="1" hangingPunct="1">
              <a:defRPr/>
            </a:pPr>
            <a:r>
              <a:rPr lang="en-US" dirty="0" smtClean="0"/>
              <a:t>Vendors for Payroll Tax and Withholding Items</a:t>
            </a:r>
          </a:p>
        </p:txBody>
      </p:sp>
      <p:sp>
        <p:nvSpPr>
          <p:cNvPr id="43011" name="Rectangle 3"/>
          <p:cNvSpPr>
            <a:spLocks noGrp="1" noChangeArrowheads="1"/>
          </p:cNvSpPr>
          <p:nvPr>
            <p:ph type="body" sz="half" idx="1"/>
          </p:nvPr>
        </p:nvSpPr>
        <p:spPr>
          <a:xfrm>
            <a:off x="457200" y="1676400"/>
            <a:ext cx="8229600" cy="679450"/>
          </a:xfrm>
        </p:spPr>
        <p:txBody>
          <a:bodyPr/>
          <a:lstStyle/>
          <a:p>
            <a:pPr eaLnBrk="1" hangingPunct="1">
              <a:lnSpc>
                <a:spcPct val="90000"/>
              </a:lnSpc>
              <a:buFontTx/>
              <a:buNone/>
            </a:pPr>
            <a:r>
              <a:rPr lang="en-US" altLang="en-US" sz="2800" smtClean="0"/>
              <a:t>	To set up vendors for payroll liabilities, continue with the payroll Setup Interview</a:t>
            </a:r>
          </a:p>
        </p:txBody>
      </p:sp>
      <p:pic>
        <p:nvPicPr>
          <p:cNvPr id="43012" name="Picture 4" descr="C:\Users\Deborah\AppData\Local\Temp\SNAGHTML1feae0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755900"/>
            <a:ext cx="7924800" cy="311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normAutofit/>
          </a:bodyPr>
          <a:lstStyle/>
          <a:p>
            <a:pPr eaLnBrk="1" hangingPunct="1">
              <a:defRPr/>
            </a:pPr>
            <a:r>
              <a:rPr lang="en-US" dirty="0" smtClean="0"/>
              <a:t>Setting up Year-to-Date Payroll Amounts</a:t>
            </a:r>
          </a:p>
        </p:txBody>
      </p:sp>
      <p:sp>
        <p:nvSpPr>
          <p:cNvPr id="44035" name="Rectangle 7"/>
          <p:cNvSpPr>
            <a:spLocks noGrp="1" noChangeArrowheads="1"/>
          </p:cNvSpPr>
          <p:nvPr>
            <p:ph idx="1"/>
          </p:nvPr>
        </p:nvSpPr>
        <p:spPr/>
        <p:txBody>
          <a:bodyPr/>
          <a:lstStyle/>
          <a:p>
            <a:pPr eaLnBrk="1" hangingPunct="1"/>
            <a:r>
              <a:rPr lang="en-US" altLang="en-US" sz="2400" dirty="0" smtClean="0"/>
              <a:t>If you are setting up your own payroll in the middle of the fiscal year, you’ll need to enter the year-to-date payroll information for each of your employees </a:t>
            </a:r>
            <a:r>
              <a:rPr lang="en-US" altLang="en-US" sz="2400" i="1" dirty="0" smtClean="0"/>
              <a:t>before</a:t>
            </a:r>
            <a:r>
              <a:rPr lang="en-US" altLang="en-US" sz="2400" dirty="0" smtClean="0"/>
              <a:t> entering your first paychecks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p:txBody>
          <a:bodyPr/>
          <a:lstStyle/>
          <a:p>
            <a:pPr eaLnBrk="1" hangingPunct="1">
              <a:defRPr/>
            </a:pPr>
            <a:r>
              <a:rPr lang="en-US" dirty="0" smtClean="0"/>
              <a:t>Setting Up Employee Defaults</a:t>
            </a:r>
          </a:p>
        </p:txBody>
      </p:sp>
      <p:sp>
        <p:nvSpPr>
          <p:cNvPr id="45059" name="Rectangle 7"/>
          <p:cNvSpPr>
            <a:spLocks noGrp="1" noChangeArrowheads="1"/>
          </p:cNvSpPr>
          <p:nvPr>
            <p:ph idx="1"/>
          </p:nvPr>
        </p:nvSpPr>
        <p:spPr>
          <a:xfrm>
            <a:off x="457200" y="1752600"/>
            <a:ext cx="8229600" cy="4068763"/>
          </a:xfrm>
        </p:spPr>
        <p:txBody>
          <a:bodyPr/>
          <a:lstStyle/>
          <a:p>
            <a:pPr eaLnBrk="1" hangingPunct="1"/>
            <a:r>
              <a:rPr lang="en-US" altLang="en-US" smtClean="0"/>
              <a:t>Default settings for each new employee</a:t>
            </a:r>
          </a:p>
        </p:txBody>
      </p:sp>
      <p:pic>
        <p:nvPicPr>
          <p:cNvPr id="5" name="Picture 4" descr="C:\Users\Deborah\AppData\Local\Temp\SNAGHTMLc0ae31c.PNG"/>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590800"/>
            <a:ext cx="6477000" cy="2771079"/>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normAutofit/>
          </a:bodyPr>
          <a:lstStyle/>
          <a:p>
            <a:pPr eaLnBrk="1" hangingPunct="1">
              <a:defRPr/>
            </a:pPr>
            <a:r>
              <a:rPr lang="en-US" dirty="0" smtClean="0"/>
              <a:t>The Employee Contact List report</a:t>
            </a:r>
          </a:p>
        </p:txBody>
      </p:sp>
      <p:sp>
        <p:nvSpPr>
          <p:cNvPr id="46083" name="Rectangle 7"/>
          <p:cNvSpPr>
            <a:spLocks noGrp="1" noChangeArrowheads="1"/>
          </p:cNvSpPr>
          <p:nvPr>
            <p:ph idx="1"/>
          </p:nvPr>
        </p:nvSpPr>
        <p:spPr/>
        <p:txBody>
          <a:bodyPr/>
          <a:lstStyle/>
          <a:p>
            <a:pPr eaLnBrk="1" hangingPunct="1"/>
            <a:r>
              <a:rPr lang="en-US" altLang="en-US" smtClean="0"/>
              <a:t>To view all employees, including deactivated employees, display the </a:t>
            </a:r>
            <a:r>
              <a:rPr lang="en-US" altLang="en-US" b="1" smtClean="0"/>
              <a:t>Employee list</a:t>
            </a:r>
            <a:r>
              <a:rPr lang="en-US" altLang="en-US" smtClean="0"/>
              <a:t> and click the </a:t>
            </a:r>
            <a:r>
              <a:rPr lang="en-US" altLang="en-US" b="1" smtClean="0"/>
              <a:t>Include inactive</a:t>
            </a:r>
            <a:r>
              <a:rPr lang="en-US" altLang="en-US" smtClean="0"/>
              <a:t> box </a:t>
            </a:r>
          </a:p>
        </p:txBody>
      </p:sp>
      <p:pic>
        <p:nvPicPr>
          <p:cNvPr id="5" name="Picture 4" descr="C:\Users\Deborah\AppData\Local\Temp\SNAGHTMLc5993a7.PNG"/>
          <p:cNvPicPr/>
          <p:nvPr/>
        </p:nvPicPr>
        <p:blipFill>
          <a:blip r:embed="rId3">
            <a:extLst>
              <a:ext uri="{28A0092B-C50C-407E-A947-70E740481C1C}">
                <a14:useLocalDpi xmlns:a14="http://schemas.microsoft.com/office/drawing/2010/main" val="0"/>
              </a:ext>
            </a:extLst>
          </a:blip>
          <a:srcRect/>
          <a:stretch>
            <a:fillRect/>
          </a:stretch>
        </p:blipFill>
        <p:spPr bwMode="auto">
          <a:xfrm>
            <a:off x="605357" y="3352800"/>
            <a:ext cx="7954424" cy="1556823"/>
          </a:xfrm>
          <a:prstGeom prst="rect">
            <a:avLst/>
          </a:prstGeom>
          <a:noFill/>
          <a:ln>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smtClean="0"/>
              <a:t>Chapter Review</a:t>
            </a:r>
          </a:p>
        </p:txBody>
      </p:sp>
      <p:sp>
        <p:nvSpPr>
          <p:cNvPr id="47107" name="Rectangle 3"/>
          <p:cNvSpPr>
            <a:spLocks noGrp="1" noChangeArrowheads="1"/>
          </p:cNvSpPr>
          <p:nvPr>
            <p:ph idx="1"/>
          </p:nvPr>
        </p:nvSpPr>
        <p:spPr/>
        <p:txBody>
          <a:bodyPr/>
          <a:lstStyle/>
          <a:p>
            <a:pPr lvl="0"/>
            <a:r>
              <a:rPr lang="en-US" sz="3200" dirty="0"/>
              <a:t>Checklist for Setting up Payroll</a:t>
            </a:r>
          </a:p>
          <a:p>
            <a:pPr lvl="0"/>
            <a:r>
              <a:rPr lang="en-US" sz="3200" dirty="0"/>
              <a:t>Payroll Accounts</a:t>
            </a:r>
          </a:p>
          <a:p>
            <a:pPr lvl="0"/>
            <a:r>
              <a:rPr lang="en-US" sz="3200" dirty="0"/>
              <a:t>Payroll Items</a:t>
            </a:r>
          </a:p>
          <a:p>
            <a:pPr lvl="0"/>
            <a:r>
              <a:rPr lang="en-US" sz="3200" dirty="0"/>
              <a:t>The Payroll Setup Interview</a:t>
            </a:r>
          </a:p>
          <a:p>
            <a:pPr lvl="0"/>
            <a:r>
              <a:rPr lang="en-US" sz="3200" dirty="0"/>
              <a:t>Setting Up Employee Defaults</a:t>
            </a:r>
          </a:p>
          <a:p>
            <a:pPr lvl="0"/>
            <a:r>
              <a:rPr lang="en-US" sz="3200" dirty="0"/>
              <a:t>Employee Reports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a:t>Topics</a:t>
            </a:r>
            <a:endParaRPr lang="en-US" dirty="0" smtClean="0"/>
          </a:p>
        </p:txBody>
      </p:sp>
      <p:sp>
        <p:nvSpPr>
          <p:cNvPr id="29699" name="Rectangle 3"/>
          <p:cNvSpPr>
            <a:spLocks noGrp="1" noChangeArrowheads="1"/>
          </p:cNvSpPr>
          <p:nvPr>
            <p:ph idx="1"/>
          </p:nvPr>
        </p:nvSpPr>
        <p:spPr/>
        <p:txBody>
          <a:bodyPr/>
          <a:lstStyle/>
          <a:p>
            <a:pPr lvl="0"/>
            <a:r>
              <a:rPr lang="en-US" sz="3200" dirty="0"/>
              <a:t>Checklist for Setting up Payroll</a:t>
            </a:r>
          </a:p>
          <a:p>
            <a:pPr lvl="0"/>
            <a:r>
              <a:rPr lang="en-US" sz="3200" dirty="0"/>
              <a:t>Payroll Accounts</a:t>
            </a:r>
          </a:p>
          <a:p>
            <a:pPr lvl="0"/>
            <a:r>
              <a:rPr lang="en-US" sz="3200" dirty="0"/>
              <a:t>Payroll Items</a:t>
            </a:r>
          </a:p>
          <a:p>
            <a:pPr lvl="0"/>
            <a:r>
              <a:rPr lang="en-US" sz="3200" dirty="0"/>
              <a:t>The Payroll Setup Interview</a:t>
            </a:r>
          </a:p>
          <a:p>
            <a:pPr lvl="0"/>
            <a:r>
              <a:rPr lang="en-US" sz="3200" dirty="0"/>
              <a:t>Setting Up Employee </a:t>
            </a:r>
            <a:r>
              <a:rPr lang="en-US" sz="3200" dirty="0" smtClean="0"/>
              <a:t>Defaults</a:t>
            </a:r>
          </a:p>
          <a:p>
            <a:pPr lvl="0"/>
            <a:r>
              <a:rPr lang="en-US" sz="3200" dirty="0"/>
              <a:t>E</a:t>
            </a:r>
            <a:r>
              <a:rPr lang="en-US" sz="3200" dirty="0" smtClean="0"/>
              <a:t>mployee </a:t>
            </a:r>
            <a:r>
              <a:rPr lang="en-US" sz="3200" dirty="0"/>
              <a:t>Reports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dirty="0" smtClean="0"/>
              <a:t>Payroll Options in QuickBooks</a:t>
            </a:r>
          </a:p>
        </p:txBody>
      </p:sp>
      <p:sp>
        <p:nvSpPr>
          <p:cNvPr id="30723" name="Rectangle 3"/>
          <p:cNvSpPr>
            <a:spLocks noGrp="1" noChangeArrowheads="1"/>
          </p:cNvSpPr>
          <p:nvPr>
            <p:ph idx="1"/>
          </p:nvPr>
        </p:nvSpPr>
        <p:spPr/>
        <p:txBody>
          <a:bodyPr/>
          <a:lstStyle/>
          <a:p>
            <a:pPr marL="0" indent="0" eaLnBrk="1" hangingPunct="1">
              <a:buFontTx/>
              <a:buNone/>
            </a:pPr>
            <a:r>
              <a:rPr lang="en-US" altLang="en-US" sz="2400" dirty="0" smtClean="0"/>
              <a:t>Four payroll choices :</a:t>
            </a:r>
          </a:p>
          <a:p>
            <a:pPr marL="1216025" lvl="1" indent="-533400" eaLnBrk="1" hangingPunct="1">
              <a:buFontTx/>
              <a:buAutoNum type="arabicPeriod"/>
            </a:pPr>
            <a:r>
              <a:rPr lang="en-US" altLang="en-US" sz="2400" dirty="0" smtClean="0"/>
              <a:t>Basic Payroll </a:t>
            </a:r>
          </a:p>
          <a:p>
            <a:pPr marL="1216025" lvl="1" indent="-533400" eaLnBrk="1" hangingPunct="1">
              <a:buFontTx/>
              <a:buAutoNum type="arabicPeriod"/>
            </a:pPr>
            <a:r>
              <a:rPr lang="en-US" altLang="en-US" sz="2400" dirty="0" smtClean="0"/>
              <a:t>Enhanced Payroll </a:t>
            </a:r>
          </a:p>
          <a:p>
            <a:pPr marL="1216025" lvl="1" indent="-533400" eaLnBrk="1" hangingPunct="1">
              <a:buFontTx/>
              <a:buAutoNum type="arabicPeriod"/>
            </a:pPr>
            <a:r>
              <a:rPr lang="en-US" altLang="en-US" sz="2400" dirty="0" smtClean="0"/>
              <a:t>Assisted Payroll</a:t>
            </a:r>
          </a:p>
          <a:p>
            <a:pPr marL="1216025" lvl="1" indent="-533400" eaLnBrk="1" hangingPunct="1">
              <a:buFontTx/>
              <a:buAutoNum type="arabicPeriod"/>
            </a:pPr>
            <a:r>
              <a:rPr lang="en-US" altLang="en-US" sz="2400" dirty="0" smtClean="0"/>
              <a:t>Full Service Payroll</a:t>
            </a:r>
          </a:p>
          <a:p>
            <a:pPr marL="0" indent="0" eaLnBrk="1" hangingPunct="1">
              <a:buFontTx/>
              <a:buNone/>
            </a:pPr>
            <a:endParaRPr lang="en-US" alt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smtClean="0"/>
              <a:t>Checklist for Setting up Payroll</a:t>
            </a:r>
          </a:p>
        </p:txBody>
      </p:sp>
      <p:sp>
        <p:nvSpPr>
          <p:cNvPr id="31747" name="Rectangle 3"/>
          <p:cNvSpPr>
            <a:spLocks noGrp="1" noChangeArrowheads="1"/>
          </p:cNvSpPr>
          <p:nvPr>
            <p:ph idx="1"/>
          </p:nvPr>
        </p:nvSpPr>
        <p:spPr>
          <a:xfrm>
            <a:off x="457200" y="1676400"/>
            <a:ext cx="8229600" cy="4267200"/>
          </a:xfrm>
        </p:spPr>
        <p:txBody>
          <a:bodyPr/>
          <a:lstStyle/>
          <a:p>
            <a:pPr marL="609600" indent="-609600" eaLnBrk="1" hangingPunct="1">
              <a:lnSpc>
                <a:spcPct val="80000"/>
              </a:lnSpc>
              <a:spcBef>
                <a:spcPts val="1200"/>
              </a:spcBef>
              <a:buFontTx/>
              <a:buAutoNum type="arabicPeriod"/>
            </a:pPr>
            <a:r>
              <a:rPr lang="en-US" altLang="en-US" dirty="0" smtClean="0"/>
              <a:t>Gather information about each of your employees</a:t>
            </a:r>
          </a:p>
          <a:p>
            <a:pPr marL="609600" indent="-609600" eaLnBrk="1" hangingPunct="1">
              <a:lnSpc>
                <a:spcPct val="80000"/>
              </a:lnSpc>
              <a:spcBef>
                <a:spcPts val="1200"/>
              </a:spcBef>
              <a:buFontTx/>
              <a:buAutoNum type="arabicPeriod"/>
            </a:pPr>
            <a:r>
              <a:rPr lang="en-US" altLang="en-US" dirty="0" smtClean="0"/>
              <a:t>Activate the Payroll function</a:t>
            </a:r>
          </a:p>
          <a:p>
            <a:pPr marL="609600" indent="-609600" eaLnBrk="1" hangingPunct="1">
              <a:lnSpc>
                <a:spcPct val="80000"/>
              </a:lnSpc>
              <a:spcBef>
                <a:spcPts val="1200"/>
              </a:spcBef>
              <a:buFontTx/>
              <a:buAutoNum type="arabicPeriod"/>
            </a:pPr>
            <a:r>
              <a:rPr lang="en-US" altLang="en-US" dirty="0" smtClean="0"/>
              <a:t>Set up payroll accounts</a:t>
            </a:r>
          </a:p>
          <a:p>
            <a:pPr marL="609600" indent="-609600" eaLnBrk="1" hangingPunct="1">
              <a:lnSpc>
                <a:spcPct val="80000"/>
              </a:lnSpc>
              <a:spcBef>
                <a:spcPts val="1200"/>
              </a:spcBef>
              <a:buFontTx/>
              <a:buAutoNum type="arabicPeriod"/>
            </a:pPr>
            <a:r>
              <a:rPr lang="en-US" altLang="en-US" dirty="0" smtClean="0"/>
              <a:t>Enable your QuickBooks file for payroll processing </a:t>
            </a:r>
          </a:p>
          <a:p>
            <a:pPr marL="609600" indent="-609600" eaLnBrk="1" hangingPunct="1">
              <a:lnSpc>
                <a:spcPct val="80000"/>
              </a:lnSpc>
              <a:spcBef>
                <a:spcPts val="1200"/>
              </a:spcBef>
              <a:buFontTx/>
              <a:buAutoNum type="arabicPeriod"/>
            </a:pPr>
            <a:r>
              <a:rPr lang="en-US" altLang="en-US" dirty="0" smtClean="0"/>
              <a:t>Use the Payroll Setup Interview</a:t>
            </a:r>
          </a:p>
          <a:p>
            <a:pPr marL="609600" indent="-609600" eaLnBrk="1" hangingPunct="1">
              <a:lnSpc>
                <a:spcPct val="80000"/>
              </a:lnSpc>
              <a:spcBef>
                <a:spcPts val="1200"/>
              </a:spcBef>
              <a:buFontTx/>
              <a:buAutoNum type="arabicPeriod"/>
            </a:pPr>
            <a:r>
              <a:rPr lang="en-US" altLang="en-US" dirty="0" smtClean="0"/>
              <a:t>Add additional payroll items directly into Payroll Item List</a:t>
            </a:r>
          </a:p>
          <a:p>
            <a:pPr marL="609600" indent="-609600" eaLnBrk="1" hangingPunct="1">
              <a:lnSpc>
                <a:spcPct val="80000"/>
              </a:lnSpc>
              <a:spcBef>
                <a:spcPts val="1200"/>
              </a:spcBef>
              <a:buFontTx/>
              <a:buAutoNum type="arabicPeriod"/>
            </a:pPr>
            <a:r>
              <a:rPr lang="en-US" altLang="en-US" dirty="0" smtClean="0"/>
              <a:t>Edit payroll items to modify the vendor information and the way it affects the Chart of Accounts</a:t>
            </a:r>
          </a:p>
          <a:p>
            <a:pPr marL="609600" indent="-609600" eaLnBrk="1" hangingPunct="1">
              <a:lnSpc>
                <a:spcPct val="80000"/>
              </a:lnSpc>
              <a:spcBef>
                <a:spcPts val="1200"/>
              </a:spcBef>
              <a:buFontTx/>
              <a:buAutoNum type="arabicPeriod"/>
            </a:pPr>
            <a:r>
              <a:rPr lang="en-US" altLang="en-US" dirty="0" smtClean="0"/>
              <a:t>If setting up mid-year, enter year-to-date information for each employee and enter year-to-date liability payments</a:t>
            </a:r>
          </a:p>
          <a:p>
            <a:pPr marL="609600" indent="-609600" eaLnBrk="1" hangingPunct="1">
              <a:lnSpc>
                <a:spcPct val="80000"/>
              </a:lnSpc>
              <a:spcBef>
                <a:spcPts val="1200"/>
              </a:spcBef>
              <a:buFontTx/>
              <a:buAutoNum type="arabicPeriod"/>
            </a:pPr>
            <a:r>
              <a:rPr lang="en-US" altLang="en-US" dirty="0" smtClean="0"/>
              <a:t>Verify payroll item setup, employee setup, and the vendor list</a:t>
            </a:r>
          </a:p>
          <a:p>
            <a:pPr marL="609600" indent="-609600" eaLnBrk="1" hangingPunct="1">
              <a:lnSpc>
                <a:spcPct val="80000"/>
              </a:lnSpc>
              <a:spcBef>
                <a:spcPts val="1200"/>
              </a:spcBef>
              <a:buFontTx/>
              <a:buAutoNum type="arabicPeriod"/>
            </a:pPr>
            <a:r>
              <a:rPr lang="en-US" altLang="en-US" dirty="0" smtClean="0"/>
              <a:t>Proof your setup.</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304800"/>
            <a:ext cx="8229600" cy="685800"/>
          </a:xfrm>
        </p:spPr>
        <p:txBody>
          <a:bodyPr/>
          <a:lstStyle/>
          <a:p>
            <a:pPr eaLnBrk="1" hangingPunct="1">
              <a:defRPr/>
            </a:pPr>
            <a:r>
              <a:rPr lang="en-US" dirty="0" smtClean="0"/>
              <a:t>Payroll Accounts</a:t>
            </a:r>
          </a:p>
        </p:txBody>
      </p:sp>
      <p:sp>
        <p:nvSpPr>
          <p:cNvPr id="32771" name="Rectangle 4"/>
          <p:cNvSpPr>
            <a:spLocks noGrp="1" noChangeArrowheads="1"/>
          </p:cNvSpPr>
          <p:nvPr>
            <p:ph type="body" sz="half" idx="1"/>
          </p:nvPr>
        </p:nvSpPr>
        <p:spPr>
          <a:xfrm>
            <a:off x="457200" y="1676400"/>
            <a:ext cx="4035425" cy="4525963"/>
          </a:xfrm>
        </p:spPr>
        <p:txBody>
          <a:bodyPr/>
          <a:lstStyle/>
          <a:p>
            <a:pPr eaLnBrk="1" hangingPunct="1"/>
            <a:r>
              <a:rPr lang="en-US" altLang="en-US" sz="2800" smtClean="0"/>
              <a:t>Payroll Liability Accounts </a:t>
            </a:r>
          </a:p>
          <a:p>
            <a:pPr eaLnBrk="1" hangingPunct="1"/>
            <a:endParaRPr lang="en-US" altLang="en-US" sz="2800" smtClean="0"/>
          </a:p>
          <a:p>
            <a:pPr eaLnBrk="1" hangingPunct="1"/>
            <a:endParaRPr lang="en-US" altLang="en-US" sz="2800" smtClean="0"/>
          </a:p>
          <a:p>
            <a:pPr eaLnBrk="1" hangingPunct="1"/>
            <a:endParaRPr lang="en-US" altLang="en-US" sz="2800" smtClean="0"/>
          </a:p>
          <a:p>
            <a:pPr eaLnBrk="1" hangingPunct="1"/>
            <a:r>
              <a:rPr lang="en-US" altLang="en-US" sz="2800" smtClean="0"/>
              <a:t>Payroll Expense Accounts </a:t>
            </a:r>
          </a:p>
        </p:txBody>
      </p:sp>
      <p:pic>
        <p:nvPicPr>
          <p:cNvPr id="6" name="Picture 5" descr="C:\Users\Deborah\AppData\Local\Temp\SNAGHTMLbb17b92.PNG"/>
          <p:cNvPicPr/>
          <p:nvPr/>
        </p:nvPicPr>
        <p:blipFill>
          <a:blip r:embed="rId3">
            <a:extLst>
              <a:ext uri="{28A0092B-C50C-407E-A947-70E740481C1C}">
                <a14:useLocalDpi xmlns:a14="http://schemas.microsoft.com/office/drawing/2010/main" val="0"/>
              </a:ext>
            </a:extLst>
          </a:blip>
          <a:srcRect/>
          <a:stretch>
            <a:fillRect/>
          </a:stretch>
        </p:blipFill>
        <p:spPr bwMode="auto">
          <a:xfrm>
            <a:off x="3756024" y="1447800"/>
            <a:ext cx="5094767" cy="1905000"/>
          </a:xfrm>
          <a:prstGeom prst="rect">
            <a:avLst/>
          </a:prstGeom>
          <a:noFill/>
          <a:ln>
            <a:noFill/>
          </a:ln>
        </p:spPr>
      </p:pic>
      <p:pic>
        <p:nvPicPr>
          <p:cNvPr id="7" name="Picture 6" descr="C:\Users\Deborah\AppData\Local\Temp\SNAGHTMLbb24bdb.PNG"/>
          <p:cNvPicPr/>
          <p:nvPr/>
        </p:nvPicPr>
        <p:blipFill>
          <a:blip r:embed="rId4">
            <a:extLst>
              <a:ext uri="{28A0092B-C50C-407E-A947-70E740481C1C}">
                <a14:useLocalDpi xmlns:a14="http://schemas.microsoft.com/office/drawing/2010/main" val="0"/>
              </a:ext>
            </a:extLst>
          </a:blip>
          <a:srcRect/>
          <a:stretch>
            <a:fillRect/>
          </a:stretch>
        </p:blipFill>
        <p:spPr bwMode="auto">
          <a:xfrm>
            <a:off x="3756023" y="4038600"/>
            <a:ext cx="5094768" cy="1890994"/>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smtClean="0"/>
              <a:t>Payroll Items</a:t>
            </a:r>
          </a:p>
        </p:txBody>
      </p:sp>
      <p:sp>
        <p:nvSpPr>
          <p:cNvPr id="33795" name="Rectangle 10"/>
          <p:cNvSpPr>
            <a:spLocks noChangeArrowheads="1"/>
          </p:cNvSpPr>
          <p:nvPr/>
        </p:nvSpPr>
        <p:spPr bwMode="ltGray">
          <a:xfrm>
            <a:off x="2743200" y="45942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pic>
        <p:nvPicPr>
          <p:cNvPr id="5" name="Picture 4" descr="C:\Users\Deborah\AppData\Local\Temp\SNAGHTMLbfbdb11.PNG"/>
          <p:cNvPicPr/>
          <p:nvPr/>
        </p:nvPicPr>
        <p:blipFill>
          <a:blip r:embed="rId3">
            <a:extLst>
              <a:ext uri="{28A0092B-C50C-407E-A947-70E740481C1C}">
                <a14:useLocalDpi xmlns:a14="http://schemas.microsoft.com/office/drawing/2010/main" val="0"/>
              </a:ext>
            </a:extLst>
          </a:blip>
          <a:srcRect/>
          <a:stretch>
            <a:fillRect/>
          </a:stretch>
        </p:blipFill>
        <p:spPr bwMode="auto">
          <a:xfrm>
            <a:off x="381000" y="1524000"/>
            <a:ext cx="8325569" cy="4114800"/>
          </a:xfrm>
          <a:prstGeom prst="rect">
            <a:avLst/>
          </a:prstGeom>
          <a:noFill/>
          <a:ln>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dirty="0" smtClean="0"/>
              <a:t>The Payroll Setup Interview</a:t>
            </a:r>
          </a:p>
        </p:txBody>
      </p:sp>
      <p:sp>
        <p:nvSpPr>
          <p:cNvPr id="34819" name="Rectangle 7"/>
          <p:cNvSpPr>
            <a:spLocks noGrp="1" noChangeArrowheads="1"/>
          </p:cNvSpPr>
          <p:nvPr>
            <p:ph idx="1"/>
          </p:nvPr>
        </p:nvSpPr>
        <p:spPr/>
        <p:txBody>
          <a:bodyPr/>
          <a:lstStyle/>
          <a:p>
            <a:pPr eaLnBrk="1" hangingPunct="1"/>
            <a:r>
              <a:rPr lang="en-US" altLang="en-US" smtClean="0"/>
              <a:t>This Interview is optional, but very helpful and works even if you have existing payroll</a:t>
            </a:r>
          </a:p>
          <a:p>
            <a:pPr eaLnBrk="1" hangingPunct="1"/>
            <a:r>
              <a:rPr lang="en-US" altLang="en-US" smtClean="0"/>
              <a:t>Starting the Payroll Setup Interview:</a:t>
            </a:r>
          </a:p>
          <a:p>
            <a:pPr lvl="1" eaLnBrk="1" hangingPunct="1"/>
            <a:r>
              <a:rPr lang="en-US" altLang="en-US" smtClean="0"/>
              <a:t>Select the </a:t>
            </a:r>
            <a:r>
              <a:rPr lang="en-US" altLang="en-US" b="1" smtClean="0"/>
              <a:t>Employees</a:t>
            </a:r>
            <a:r>
              <a:rPr lang="en-US" altLang="en-US" i="1" smtClean="0"/>
              <a:t> </a:t>
            </a:r>
            <a:r>
              <a:rPr lang="en-US" altLang="en-US" smtClean="0"/>
              <a:t>menu, select </a:t>
            </a:r>
            <a:r>
              <a:rPr lang="en-US" altLang="en-US" b="1" smtClean="0"/>
              <a:t>Payroll</a:t>
            </a:r>
            <a:r>
              <a:rPr lang="en-US" altLang="en-US" smtClean="0"/>
              <a:t> </a:t>
            </a:r>
            <a:r>
              <a:rPr lang="en-US" altLang="en-US" b="1" smtClean="0"/>
              <a:t>Setup</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Autofit/>
          </a:bodyPr>
          <a:lstStyle/>
          <a:p>
            <a:pPr eaLnBrk="1" hangingPunct="1">
              <a:defRPr/>
            </a:pPr>
            <a:r>
              <a:rPr lang="en-US" dirty="0" smtClean="0"/>
              <a:t>Setting up Compensation and Benefits Payroll Items</a:t>
            </a:r>
          </a:p>
        </p:txBody>
      </p:sp>
      <p:sp>
        <p:nvSpPr>
          <p:cNvPr id="35843" name="Rectangle 11"/>
          <p:cNvSpPr>
            <a:spLocks noChangeArrowheads="1"/>
          </p:cNvSpPr>
          <p:nvPr/>
        </p:nvSpPr>
        <p:spPr bwMode="ltGray">
          <a:xfrm>
            <a:off x="2565400" y="42814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pic>
        <p:nvPicPr>
          <p:cNvPr id="6" name="Picture 5" descr="C:\Users\Deborah\AppData\Local\Temp\SNAGHTMLbb85637.PNG"/>
          <p:cNvPicPr/>
          <p:nvPr/>
        </p:nvPicPr>
        <p:blipFill>
          <a:blip r:embed="rId3">
            <a:extLst>
              <a:ext uri="{28A0092B-C50C-407E-A947-70E740481C1C}">
                <a14:useLocalDpi xmlns:a14="http://schemas.microsoft.com/office/drawing/2010/main" val="0"/>
              </a:ext>
            </a:extLst>
          </a:blip>
          <a:srcRect/>
          <a:stretch>
            <a:fillRect/>
          </a:stretch>
        </p:blipFill>
        <p:spPr bwMode="auto">
          <a:xfrm>
            <a:off x="934085" y="1676400"/>
            <a:ext cx="5306438" cy="2438400"/>
          </a:xfrm>
          <a:prstGeom prst="rect">
            <a:avLst/>
          </a:prstGeom>
          <a:noFill/>
          <a:ln>
            <a:noFill/>
          </a:ln>
        </p:spPr>
      </p:pic>
      <p:pic>
        <p:nvPicPr>
          <p:cNvPr id="7" name="Picture 6" descr="C:\Users\Deborah\AppData\Local\Temp\SNAGHTMLbbcda35.PNG"/>
          <p:cNvPicPr/>
          <p:nvPr/>
        </p:nvPicPr>
        <p:blipFill>
          <a:blip r:embed="rId4">
            <a:extLst>
              <a:ext uri="{28A0092B-C50C-407E-A947-70E740481C1C}">
                <a14:useLocalDpi xmlns:a14="http://schemas.microsoft.com/office/drawing/2010/main" val="0"/>
              </a:ext>
            </a:extLst>
          </a:blip>
          <a:srcRect/>
          <a:stretch>
            <a:fillRect/>
          </a:stretch>
        </p:blipFill>
        <p:spPr bwMode="auto">
          <a:xfrm>
            <a:off x="3352800" y="3429000"/>
            <a:ext cx="5301367" cy="2170747"/>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dirty="0" smtClean="0"/>
              <a:t>Medical Insurance</a:t>
            </a:r>
          </a:p>
        </p:txBody>
      </p:sp>
      <p:sp>
        <p:nvSpPr>
          <p:cNvPr id="36867" name="Rectangle 3"/>
          <p:cNvSpPr>
            <a:spLocks noGrp="1" noChangeArrowheads="1"/>
          </p:cNvSpPr>
          <p:nvPr>
            <p:ph idx="1"/>
          </p:nvPr>
        </p:nvSpPr>
        <p:spPr/>
        <p:txBody>
          <a:bodyPr/>
          <a:lstStyle/>
          <a:p>
            <a:pPr marL="284163" indent="6350" eaLnBrk="1" hangingPunct="1">
              <a:buFontTx/>
              <a:buNone/>
            </a:pPr>
            <a:r>
              <a:rPr lang="en-US" altLang="en-US" sz="2400" dirty="0" smtClean="0"/>
              <a:t>Three ways to allocate costs between the company and the employee:</a:t>
            </a:r>
          </a:p>
          <a:p>
            <a:pPr marL="990600" lvl="1" indent="-266700" eaLnBrk="1" hangingPunct="1">
              <a:buFontTx/>
              <a:buAutoNum type="arabicPeriod"/>
            </a:pPr>
            <a:r>
              <a:rPr lang="en-US" altLang="en-US" sz="2400" dirty="0" smtClean="0"/>
              <a:t>The company could pay the entire expense</a:t>
            </a:r>
          </a:p>
          <a:p>
            <a:pPr marL="990600" lvl="1" indent="-266700" eaLnBrk="1" hangingPunct="1">
              <a:buFontTx/>
              <a:buAutoNum type="arabicPeriod"/>
            </a:pPr>
            <a:r>
              <a:rPr lang="en-US" altLang="en-US" sz="2400" dirty="0" smtClean="0"/>
              <a:t>The company and employee could share the expense</a:t>
            </a:r>
          </a:p>
          <a:p>
            <a:pPr marL="990600" lvl="1" indent="-266700" eaLnBrk="1" hangingPunct="1">
              <a:buFontTx/>
              <a:buAutoNum type="arabicPeriod"/>
            </a:pPr>
            <a:r>
              <a:rPr lang="en-US" altLang="en-US" sz="2400" dirty="0" smtClean="0"/>
              <a:t>The employee could pay the entire expense</a:t>
            </a:r>
          </a:p>
          <a:p>
            <a:pPr marL="284163" indent="6350" eaLnBrk="1" hangingPunct="1">
              <a:buFontTx/>
              <a:buNone/>
            </a:pPr>
            <a:r>
              <a:rPr lang="en-US" altLang="en-US" sz="2400" dirty="0" smtClean="0"/>
              <a:t>If the costs are shared between the company and the employees, or if the employees pay for the entire cost via payroll deductions, use a </a:t>
            </a:r>
            <a:r>
              <a:rPr lang="en-US" altLang="en-US" sz="2400" i="1" dirty="0" smtClean="0"/>
              <a:t>Deduction Item</a:t>
            </a:r>
            <a:r>
              <a:rPr lang="en-US" altLang="en-US" sz="2400" dirty="0" smtClean="0"/>
              <a:t> to track the deductions </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8qQI8YVvUUCIGHXFSog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wnM.iqjF0Grn40mnQDxv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t64dHbHPEebH2POvxT1P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tuit Template_v1_040308">
  <a:themeElements>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fontScheme name="Intuit Template_v1_040308">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Intuit Template_v1_0403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uit Template_v1_0403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uit Template_v1_0403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uit Template_v1_0403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uit Template_v1_0403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uit Template_v1_0403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uit Template_v1_040308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uit Template_v1_0403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uit Template_v1_0403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uit Template_v1_0403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uit Template_v1_0403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uit Template_v1_0403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Expenses-14</Template>
  <TotalTime>4792</TotalTime>
  <Words>489</Words>
  <Application>Microsoft Office PowerPoint</Application>
  <PresentationFormat>On-screen Show (4:3)</PresentationFormat>
  <Paragraphs>87</Paragraphs>
  <Slides>19</Slides>
  <Notes>19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Intuit Template_v1_040308</vt:lpstr>
      <vt:lpstr>TCLayout.ActiveDocument.1</vt:lpstr>
      <vt:lpstr>Payroll Setup</vt:lpstr>
      <vt:lpstr>Topics</vt:lpstr>
      <vt:lpstr>Payroll Options in QuickBooks</vt:lpstr>
      <vt:lpstr>Checklist for Setting up Payroll</vt:lpstr>
      <vt:lpstr>Payroll Accounts</vt:lpstr>
      <vt:lpstr>Payroll Items</vt:lpstr>
      <vt:lpstr>The Payroll Setup Interview</vt:lpstr>
      <vt:lpstr>Setting up Compensation and Benefits Payroll Items</vt:lpstr>
      <vt:lpstr>Medical Insurance</vt:lpstr>
      <vt:lpstr>Medical Insurance Payroll Deduction</vt:lpstr>
      <vt:lpstr>401(k) Employee Deduction and Company Match Items</vt:lpstr>
      <vt:lpstr>Paid Time Off Payroll Items</vt:lpstr>
      <vt:lpstr>Setting up Employees</vt:lpstr>
      <vt:lpstr>Payroll Tax Item Setup</vt:lpstr>
      <vt:lpstr>Vendors for Payroll Tax and Withholding Items</vt:lpstr>
      <vt:lpstr>Setting up Year-to-Date Payroll Amounts</vt:lpstr>
      <vt:lpstr>Setting Up Employee Defaults</vt:lpstr>
      <vt:lpstr>The Employee Contact List report</vt:lpstr>
      <vt:lpstr>Chapter Review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 Payroll Setup</dc:title>
  <dc:creator>The Sleeter Group, Inc.</dc:creator>
  <cp:lastModifiedBy>Deborah</cp:lastModifiedBy>
  <cp:revision>182</cp:revision>
  <dcterms:created xsi:type="dcterms:W3CDTF">2004-06-09T18:47:32Z</dcterms:created>
  <dcterms:modified xsi:type="dcterms:W3CDTF">2013-10-24T02:00:26Z</dcterms:modified>
</cp:coreProperties>
</file>